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09" r:id="rId3"/>
    <p:sldId id="283" r:id="rId5"/>
    <p:sldId id="284" r:id="rId6"/>
    <p:sldId id="285" r:id="rId7"/>
    <p:sldId id="286" r:id="rId8"/>
    <p:sldId id="260" r:id="rId9"/>
    <p:sldId id="261" r:id="rId10"/>
    <p:sldId id="262" r:id="rId11"/>
    <p:sldId id="263" r:id="rId12"/>
    <p:sldId id="268" r:id="rId13"/>
    <p:sldId id="269" r:id="rId14"/>
    <p:sldId id="271" r:id="rId15"/>
    <p:sldId id="299" r:id="rId16"/>
    <p:sldId id="300" r:id="rId17"/>
    <p:sldId id="301" r:id="rId18"/>
    <p:sldId id="302" r:id="rId19"/>
    <p:sldId id="303" r:id="rId20"/>
    <p:sldId id="305" r:id="rId21"/>
    <p:sldId id="304" r:id="rId22"/>
    <p:sldId id="292" r:id="rId23"/>
    <p:sldId id="28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480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fade/>
      </p:transition>
    </mc:Choice>
    <mc:Fallback>
      <p:transition>
        <p:fade/>
      </p:transition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fade/>
      </p:transition>
    </mc:Choice>
    <mc:Fallback>
      <p:transition>
        <p:fade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fade/>
      </p:transition>
    </mc:Choice>
    <mc:Fallback>
      <p:transition>
        <p:fade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fade/>
      </p:transition>
    </mc:Choice>
    <mc:Fallback>
      <p:transition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fade/>
      </p:transition>
    </mc:Choice>
    <mc:Fallback>
      <p:transition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fade/>
      </p:transition>
    </mc:Choice>
    <mc:Fallback>
      <p:transition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fade/>
      </p:transition>
    </mc:Choice>
    <mc:Fallback>
      <p:transition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fade/>
      </p:transition>
    </mc:Choice>
    <mc:Fallback>
      <p:transition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fade/>
      </p:transition>
    </mc:Choice>
    <mc:Fallback>
      <p:transition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fade/>
      </p:transition>
    </mc:Choice>
    <mc:Fallback>
      <p:transition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fade/>
      </p:transition>
    </mc:Choice>
    <mc:Fallback>
      <p:transition>
        <p:fade/>
      </p:transition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500">
        <p:fade/>
      </p:transition>
    </mc:Choice>
    <mc:Fallback>
      <p:transition>
        <p:fade/>
      </p:transition>
    </mc:Fallback>
  </mc:AlternateConten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firebase.google.com/docs/firestore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hyperlink" Target="https://classroom.udacity.com/courses/ud0352" TargetMode="External"/><Relationship Id="rId3" Type="http://schemas.openxmlformats.org/officeDocument/2006/relationships/hyperlink" Target="https://codelabs.developers.google.com/codelabs/firebase-android/#0" TargetMode="External"/><Relationship Id="rId2" Type="http://schemas.openxmlformats.org/officeDocument/2006/relationships/hyperlink" Target="https://firebase.google.com/docs/" TargetMode="External"/><Relationship Id="rId1" Type="http://schemas.openxmlformats.org/officeDocument/2006/relationships/hyperlink" Target="https://console.firebase.google.com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hyperlink" Target="https://console.firebase.google.com/" TargetMode="External"/><Relationship Id="rId3" Type="http://schemas.openxmlformats.org/officeDocument/2006/relationships/hyperlink" Target="https://developers.google.com/beacons/dashboard/" TargetMode="External"/><Relationship Id="rId2" Type="http://schemas.openxmlformats.org/officeDocument/2006/relationships/hyperlink" Target="https://console.developers.google.com/apis/" TargetMode="External"/><Relationship Id="rId1" Type="http://schemas.openxmlformats.org/officeDocument/2006/relationships/hyperlink" Target="https://partner.android.com/things/console#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1" Type="http://schemas.openxmlformats.org/officeDocument/2006/relationships/hyperlink" Target="https://console.firebase.google.com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29800" y="5867400"/>
            <a:ext cx="2057400" cy="560070"/>
          </a:xfrm>
        </p:spPr>
        <p:txBody>
          <a:bodyPr>
            <a:normAutofit fontScale="90000"/>
          </a:bodyPr>
          <a:lstStyle/>
          <a:p>
            <a:pPr algn="r"/>
            <a:r>
              <a:rPr lang="en-IN" altLang="en-US" sz="1600" dirty="0" smtClean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Presented </a:t>
            </a:r>
            <a:r>
              <a:rPr lang="en-IN" altLang="en-US" sz="1600" dirty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By: </a:t>
            </a:r>
            <a:br>
              <a:rPr lang="en-IN" altLang="en-US" sz="1800" dirty="0" smtClean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</a:br>
            <a:r>
              <a:rPr lang="en-IN" altLang="en-US" sz="2000" b="1" dirty="0" err="1" smtClean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Richa</a:t>
            </a:r>
            <a:r>
              <a:rPr lang="en-IN" altLang="en-US" sz="2000" b="1" dirty="0" smtClean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 Shah </a:t>
            </a:r>
            <a:br>
              <a:rPr lang="en-IN" altLang="en-US" sz="2000" b="1" dirty="0" smtClean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</a:br>
            <a:r>
              <a:rPr lang="en-IN" altLang="en-US" sz="2000" b="1" dirty="0" err="1" smtClean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Kishan</a:t>
            </a:r>
            <a:r>
              <a:rPr lang="en-IN" altLang="en-US" sz="2000" b="1" dirty="0" smtClean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en-IN" altLang="en-US" sz="2000" b="1" dirty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Dungarani</a:t>
            </a:r>
            <a:endParaRPr lang="en-IN" altLang="en-US" sz="2000" b="1" dirty="0">
              <a:solidFill>
                <a:schemeClr val="tx1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19200"/>
            <a:ext cx="10949517" cy="1752600"/>
          </a:xfrm>
        </p:spPr>
        <p:txBody>
          <a:bodyPr/>
          <a:lstStyle/>
          <a:p>
            <a:r>
              <a:rPr lang="en-US" sz="8800" b="1" dirty="0" smtClean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Firebase</a:t>
            </a:r>
            <a:endParaRPr lang="en-US" sz="8800" b="1" dirty="0" smtClean="0">
              <a:solidFill>
                <a:schemeClr val="tx1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6553200" cy="2209799"/>
          </a:xfrm>
        </p:spPr>
        <p:txBody>
          <a:bodyPr/>
          <a:lstStyle/>
          <a:p>
            <a:pPr>
              <a:buFont typeface="Wingdings" panose="05000000000000000000" charset="0"/>
              <a:buChar char="Ø"/>
            </a:pPr>
            <a:r>
              <a:rPr lang="en-US" sz="2400" dirty="0" smtClean="0">
                <a:solidFill>
                  <a:schemeClr val="tx1"/>
                </a:solidFill>
                <a:uFillTx/>
              </a:rPr>
              <a:t>The data is stored as a </a:t>
            </a:r>
            <a:r>
              <a:rPr lang="en-US" sz="2400" dirty="0" err="1" smtClean="0">
                <a:solidFill>
                  <a:schemeClr val="tx1"/>
                </a:solidFill>
                <a:uFillTx/>
              </a:rPr>
              <a:t>json</a:t>
            </a:r>
            <a:r>
              <a:rPr lang="en-US" sz="2400" dirty="0" smtClean="0">
                <a:solidFill>
                  <a:schemeClr val="tx1"/>
                </a:solidFill>
                <a:uFillTx/>
              </a:rPr>
              <a:t> object.</a:t>
            </a:r>
            <a:endParaRPr lang="en-US" sz="2400" dirty="0" smtClean="0">
              <a:solidFill>
                <a:schemeClr val="tx1"/>
              </a:solidFill>
              <a:uFillTx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uFillTx/>
              </a:rPr>
              <a:t>The L7W.. Is a unique key, that I didn't have to create.</a:t>
            </a:r>
            <a:endParaRPr lang="en-US" sz="1800" dirty="0">
              <a:solidFill>
                <a:schemeClr val="tx1"/>
              </a:solidFill>
              <a:uFillTx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uFillTx/>
              </a:rPr>
              <a:t>You will need a POJO class that matches your data names</a:t>
            </a:r>
            <a:endParaRPr lang="en-US" sz="1800" dirty="0" smtClean="0">
              <a:solidFill>
                <a:schemeClr val="tx1"/>
              </a:solidFill>
              <a:uFillTx/>
            </a:endParaRP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85800"/>
            <a:ext cx="3124200" cy="56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325" y="3373755"/>
            <a:ext cx="597408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setup and use.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charset="0"/>
              <a:buChar char="Ø"/>
            </a:pPr>
            <a:r>
              <a:rPr lang="en-US" sz="2000" dirty="0" smtClean="0">
                <a:solidFill>
                  <a:schemeClr val="tx1"/>
                </a:solidFill>
                <a:uFillTx/>
              </a:rPr>
              <a:t>Setup a connection and reference.</a:t>
            </a:r>
            <a:endParaRPr lang="en-US" sz="2000" dirty="0">
              <a:solidFill>
                <a:schemeClr val="tx1"/>
              </a:solidFill>
              <a:uFillTx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tx1"/>
                </a:solidFill>
                <a:uFillTx/>
              </a:rPr>
              <a:t>FirebaseDatabase</a:t>
            </a:r>
            <a:r>
              <a:rPr lang="en-US" sz="1800" dirty="0">
                <a:solidFill>
                  <a:schemeClr val="tx1"/>
                </a:solidFill>
                <a:uFillTx/>
              </a:rPr>
              <a:t> database = </a:t>
            </a:r>
            <a:r>
              <a:rPr lang="en-US" sz="1800" dirty="0" err="1">
                <a:solidFill>
                  <a:schemeClr val="tx1"/>
                </a:solidFill>
                <a:uFillTx/>
              </a:rPr>
              <a:t>FirebaseDatabase.getInstance</a:t>
            </a:r>
            <a:r>
              <a:rPr lang="en-US" sz="1800" dirty="0" smtClean="0">
                <a:solidFill>
                  <a:schemeClr val="tx1"/>
                </a:solidFill>
                <a:uFillTx/>
              </a:rPr>
              <a:t>();</a:t>
            </a:r>
            <a:endParaRPr lang="en-US" sz="1800" dirty="0" smtClean="0">
              <a:solidFill>
                <a:schemeClr val="tx1"/>
              </a:solidFill>
              <a:uFillTx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/>
                </a:solidFill>
                <a:uFillTx/>
              </a:rPr>
              <a:t>DatabaseReference</a:t>
            </a:r>
            <a:r>
              <a:rPr lang="en-US" sz="1800" dirty="0" smtClean="0">
                <a:solidFill>
                  <a:schemeClr val="tx1"/>
                </a:solidFill>
                <a:uFillTx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uFillTx/>
              </a:rPr>
              <a:t>dbReference</a:t>
            </a:r>
            <a:r>
              <a:rPr lang="en-US" sz="1800" dirty="0" smtClean="0">
                <a:solidFill>
                  <a:schemeClr val="tx1"/>
                </a:solidFill>
                <a:uFillTx/>
              </a:rPr>
              <a:t> = </a:t>
            </a:r>
            <a:r>
              <a:rPr lang="en-US" sz="1800" dirty="0" err="1">
                <a:solidFill>
                  <a:schemeClr val="tx1"/>
                </a:solidFill>
                <a:uFillTx/>
              </a:rPr>
              <a:t>d</a:t>
            </a:r>
            <a:r>
              <a:rPr lang="en-US" sz="1800" dirty="0" err="1" smtClean="0">
                <a:solidFill>
                  <a:schemeClr val="tx1"/>
                </a:solidFill>
                <a:uFillTx/>
              </a:rPr>
              <a:t>atabase.getReference</a:t>
            </a:r>
            <a:r>
              <a:rPr lang="en-US" sz="1800" dirty="0">
                <a:solidFill>
                  <a:schemeClr val="tx1"/>
                </a:solidFill>
                <a:uFillTx/>
              </a:rPr>
              <a:t>().child("messages</a:t>
            </a:r>
            <a:r>
              <a:rPr lang="en-US" sz="1800" dirty="0" smtClean="0">
                <a:solidFill>
                  <a:schemeClr val="tx1"/>
                </a:solidFill>
                <a:uFillTx/>
              </a:rPr>
              <a:t>");</a:t>
            </a:r>
            <a:endParaRPr lang="en-US" sz="1800" dirty="0" smtClean="0">
              <a:solidFill>
                <a:schemeClr val="tx1"/>
              </a:solidFill>
              <a:uFillTx/>
            </a:endParaRPr>
          </a:p>
          <a:p>
            <a:pPr>
              <a:buFont typeface="Wingdings" panose="05000000000000000000" charset="0"/>
              <a:buChar char="Ø"/>
            </a:pPr>
            <a:r>
              <a:rPr lang="en-US" sz="2000" dirty="0" smtClean="0">
                <a:solidFill>
                  <a:schemeClr val="tx1"/>
                </a:solidFill>
                <a:uFillTx/>
              </a:rPr>
              <a:t>To add a new value use the push and </a:t>
            </a:r>
            <a:r>
              <a:rPr lang="en-US" sz="2000" dirty="0" err="1" smtClean="0">
                <a:solidFill>
                  <a:schemeClr val="tx1"/>
                </a:solidFill>
                <a:uFillTx/>
              </a:rPr>
              <a:t>setValue</a:t>
            </a:r>
            <a:endParaRPr lang="en-US" sz="2000" dirty="0" smtClean="0">
              <a:solidFill>
                <a:schemeClr val="tx1"/>
              </a:solidFill>
              <a:uFillTx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/>
                </a:solidFill>
                <a:uFillTx/>
              </a:rPr>
              <a:t>dbReference.push</a:t>
            </a:r>
            <a:r>
              <a:rPr lang="en-US" sz="1800" dirty="0">
                <a:solidFill>
                  <a:schemeClr val="tx1"/>
                </a:solidFill>
                <a:uFillTx/>
              </a:rPr>
              <a:t>().</a:t>
            </a:r>
            <a:r>
              <a:rPr lang="en-US" sz="1800" dirty="0" err="1">
                <a:solidFill>
                  <a:schemeClr val="tx1"/>
                </a:solidFill>
                <a:uFillTx/>
              </a:rPr>
              <a:t>setValue</a:t>
            </a:r>
            <a:r>
              <a:rPr lang="en-US" sz="1800" dirty="0" smtClean="0">
                <a:solidFill>
                  <a:schemeClr val="tx1"/>
                </a:solidFill>
                <a:uFillTx/>
              </a:rPr>
              <a:t>( </a:t>
            </a:r>
            <a:r>
              <a:rPr lang="en-US" sz="1800" dirty="0" err="1" smtClean="0">
                <a:solidFill>
                  <a:schemeClr val="tx1"/>
                </a:solidFill>
                <a:uFillTx/>
              </a:rPr>
              <a:t>friendlyMessage</a:t>
            </a:r>
            <a:r>
              <a:rPr lang="en-US" sz="1800" dirty="0" smtClean="0">
                <a:solidFill>
                  <a:schemeClr val="tx1"/>
                </a:solidFill>
                <a:uFillTx/>
              </a:rPr>
              <a:t>);</a:t>
            </a:r>
            <a:endParaRPr lang="en-US" sz="1800" dirty="0" smtClean="0">
              <a:solidFill>
                <a:schemeClr val="tx1"/>
              </a:solidFill>
              <a:uFillTx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uFillTx/>
              </a:rPr>
              <a:t>Where </a:t>
            </a:r>
            <a:r>
              <a:rPr lang="en-US" sz="1800" dirty="0" err="1" smtClean="0">
                <a:solidFill>
                  <a:schemeClr val="tx1"/>
                </a:solidFill>
                <a:uFillTx/>
              </a:rPr>
              <a:t>friendlyMessage</a:t>
            </a:r>
            <a:r>
              <a:rPr lang="en-US" sz="1800" dirty="0" smtClean="0">
                <a:solidFill>
                  <a:schemeClr val="tx1"/>
                </a:solidFill>
                <a:uFillTx/>
              </a:rPr>
              <a:t> is a object holding the data.</a:t>
            </a:r>
            <a:endParaRPr lang="en-US" sz="1800" dirty="0" smtClean="0">
              <a:solidFill>
                <a:schemeClr val="tx1"/>
              </a:solidFill>
              <a:uFillTx/>
            </a:endParaRP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charset="0"/>
              <a:buChar char="Ø"/>
            </a:pPr>
            <a:r>
              <a:rPr lang="en-US" sz="2000" dirty="0">
                <a:solidFill>
                  <a:schemeClr val="tx1"/>
                </a:solidFill>
                <a:uFillTx/>
              </a:rPr>
              <a:t>Firebase </a:t>
            </a:r>
            <a:r>
              <a:rPr lang="en-US" sz="2000" dirty="0" err="1">
                <a:solidFill>
                  <a:schemeClr val="tx1"/>
                </a:solidFill>
                <a:uFillTx/>
              </a:rPr>
              <a:t>Realtime</a:t>
            </a:r>
            <a:r>
              <a:rPr lang="en-US" sz="2000" dirty="0">
                <a:solidFill>
                  <a:schemeClr val="tx1"/>
                </a:solidFill>
                <a:uFillTx/>
              </a:rPr>
              <a:t> Database allows nesting data up to 32 levels </a:t>
            </a:r>
            <a:r>
              <a:rPr lang="en-US" sz="2000" dirty="0" smtClean="0">
                <a:solidFill>
                  <a:schemeClr val="tx1"/>
                </a:solidFill>
                <a:uFillTx/>
              </a:rPr>
              <a:t>deep, but where possible avoid nesting deep.</a:t>
            </a:r>
            <a:endParaRPr lang="en-US" sz="2000" dirty="0" smtClean="0">
              <a:solidFill>
                <a:schemeClr val="tx1"/>
              </a:solidFill>
              <a:uFillTx/>
            </a:endParaRPr>
          </a:p>
          <a:p>
            <a:pPr>
              <a:buFont typeface="Wingdings" panose="05000000000000000000" charset="0"/>
              <a:buChar char="Ø"/>
            </a:pPr>
            <a:r>
              <a:rPr lang="en-US" sz="2000" dirty="0" smtClean="0">
                <a:solidFill>
                  <a:schemeClr val="tx1"/>
                </a:solidFill>
                <a:uFillTx/>
              </a:rPr>
              <a:t>Also don't use </a:t>
            </a:r>
            <a:r>
              <a:rPr lang="en-US" sz="2000" dirty="0" err="1" smtClean="0">
                <a:solidFill>
                  <a:schemeClr val="tx1"/>
                </a:solidFill>
                <a:uFillTx/>
              </a:rPr>
              <a:t>json</a:t>
            </a:r>
            <a:r>
              <a:rPr lang="en-US" sz="2000" dirty="0" smtClean="0">
                <a:solidFill>
                  <a:schemeClr val="tx1"/>
                </a:solidFill>
                <a:uFillTx/>
              </a:rPr>
              <a:t> arrays.</a:t>
            </a:r>
            <a:endParaRPr lang="en-US" sz="2000" dirty="0" smtClean="0">
              <a:solidFill>
                <a:schemeClr val="tx1"/>
              </a:solidFill>
              <a:uFillTx/>
            </a:endParaRPr>
          </a:p>
          <a:p>
            <a:pPr>
              <a:buFont typeface="Wingdings" panose="05000000000000000000" charset="0"/>
              <a:buChar char="Ø"/>
            </a:pPr>
            <a:endParaRPr lang="en-US" sz="2000" dirty="0" smtClean="0">
              <a:solidFill>
                <a:schemeClr val="tx1"/>
              </a:solidFill>
              <a:uFillTx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154845"/>
            <a:ext cx="4191948" cy="5416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FireSto</a:t>
            </a:r>
            <a:r>
              <a:rPr lang="en-IN" altLang="en-US" dirty="0" err="1" smtClean="0"/>
              <a:t>r</a:t>
            </a:r>
            <a:r>
              <a:rPr lang="en-US" dirty="0" err="1" smtClean="0"/>
              <a:t>e</a:t>
            </a:r>
            <a:r>
              <a:rPr lang="en-US" dirty="0" smtClean="0"/>
              <a:t> Database.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charset="0"/>
              <a:buChar char="Ø"/>
            </a:pPr>
            <a:r>
              <a:rPr lang="en-US" sz="2000" dirty="0" smtClean="0">
                <a:solidFill>
                  <a:schemeClr val="tx1"/>
                </a:solidFill>
                <a:uFillTx/>
              </a:rPr>
              <a:t>Just released from Beta, Dec 2018.</a:t>
            </a:r>
            <a:endParaRPr lang="en-US" sz="2000" dirty="0" smtClean="0">
              <a:solidFill>
                <a:schemeClr val="tx1"/>
              </a:solidFill>
              <a:uFillTx/>
            </a:endParaRPr>
          </a:p>
          <a:p>
            <a:pPr>
              <a:buFont typeface="Wingdings" panose="05000000000000000000" charset="0"/>
              <a:buChar char="Ø"/>
            </a:pPr>
            <a:r>
              <a:rPr lang="en-US" sz="2000" dirty="0" smtClean="0">
                <a:solidFill>
                  <a:schemeClr val="tx1"/>
                </a:solidFill>
                <a:uFillTx/>
              </a:rPr>
              <a:t>For </a:t>
            </a:r>
            <a:r>
              <a:rPr lang="en-US" sz="2000" dirty="0" err="1" smtClean="0">
                <a:solidFill>
                  <a:schemeClr val="tx1"/>
                </a:solidFill>
                <a:uFillTx/>
              </a:rPr>
              <a:t>flexibity</a:t>
            </a:r>
            <a:r>
              <a:rPr lang="en-US" sz="2000" dirty="0" smtClean="0">
                <a:solidFill>
                  <a:schemeClr val="tx1"/>
                </a:solidFill>
                <a:uFillTx/>
              </a:rPr>
              <a:t>, query the database, and scalable.</a:t>
            </a:r>
            <a:endParaRPr lang="en-US" sz="2000" dirty="0" smtClean="0">
              <a:solidFill>
                <a:schemeClr val="tx1"/>
              </a:solidFill>
              <a:uFillTx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uFillTx/>
              </a:rPr>
              <a:t>Like </a:t>
            </a:r>
            <a:r>
              <a:rPr lang="en-US" sz="1800" dirty="0" err="1" smtClean="0">
                <a:solidFill>
                  <a:schemeClr val="tx1"/>
                </a:solidFill>
                <a:uFillTx/>
              </a:rPr>
              <a:t>realtime</a:t>
            </a:r>
            <a:r>
              <a:rPr lang="en-US" sz="1800" dirty="0">
                <a:solidFill>
                  <a:schemeClr val="tx1"/>
                </a:solidFill>
                <a:uFillTx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uFillTx/>
              </a:rPr>
              <a:t>db</a:t>
            </a:r>
            <a:r>
              <a:rPr lang="en-US" sz="1800" dirty="0" smtClean="0">
                <a:solidFill>
                  <a:schemeClr val="tx1"/>
                </a:solidFill>
                <a:uFillTx/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  <a:uFillTx/>
              </a:rPr>
              <a:t>realtime</a:t>
            </a:r>
            <a:r>
              <a:rPr lang="en-US" sz="1800" dirty="0" smtClean="0">
                <a:solidFill>
                  <a:schemeClr val="tx1"/>
                </a:solidFill>
                <a:uFillTx/>
              </a:rPr>
              <a:t> updates and offline support.</a:t>
            </a:r>
            <a:endParaRPr lang="en-US" sz="1800" dirty="0" smtClean="0">
              <a:solidFill>
                <a:schemeClr val="tx1"/>
              </a:solidFill>
              <a:uFillTx/>
            </a:endParaRPr>
          </a:p>
          <a:p>
            <a:pPr>
              <a:buFont typeface="Wingdings" panose="05000000000000000000" charset="0"/>
              <a:buChar char="Ø"/>
            </a:pPr>
            <a:r>
              <a:rPr lang="en-US" sz="2000" dirty="0" smtClean="0">
                <a:solidFill>
                  <a:schemeClr val="tx1"/>
                </a:solidFill>
                <a:uFillTx/>
              </a:rPr>
              <a:t>Uses a NoSQL data model.</a:t>
            </a:r>
            <a:endParaRPr lang="en-US" sz="2000" dirty="0" smtClean="0">
              <a:solidFill>
                <a:schemeClr val="tx1"/>
              </a:solidFill>
              <a:uFillTx/>
            </a:endParaRPr>
          </a:p>
          <a:p>
            <a:pPr>
              <a:buFont typeface="Wingdings" panose="05000000000000000000" charset="0"/>
              <a:buChar char="Ø"/>
            </a:pPr>
            <a:r>
              <a:rPr lang="en-US" sz="2000" dirty="0" smtClean="0">
                <a:solidFill>
                  <a:schemeClr val="tx1"/>
                </a:solidFill>
                <a:uFillTx/>
              </a:rPr>
              <a:t>You have a collections, which contain documents, which can contain </a:t>
            </a:r>
            <a:r>
              <a:rPr lang="en-US" sz="2000" dirty="0" err="1" smtClean="0">
                <a:solidFill>
                  <a:schemeClr val="tx1"/>
                </a:solidFill>
                <a:uFillTx/>
              </a:rPr>
              <a:t>subcollections</a:t>
            </a:r>
            <a:r>
              <a:rPr lang="en-US" sz="2000" dirty="0" smtClean="0">
                <a:solidFill>
                  <a:schemeClr val="tx1"/>
                </a:solidFill>
                <a:uFillTx/>
              </a:rPr>
              <a:t> to build hierarchical data structures.</a:t>
            </a:r>
            <a:endParaRPr lang="en-US" sz="2000" dirty="0" smtClean="0">
              <a:solidFill>
                <a:schemeClr val="tx1"/>
              </a:solidFill>
              <a:uFillTx/>
            </a:endParaRPr>
          </a:p>
          <a:p>
            <a:pPr>
              <a:buFont typeface="Wingdings" panose="05000000000000000000" charset="0"/>
              <a:buChar char="Ø"/>
            </a:pPr>
            <a:r>
              <a:rPr lang="en-US" sz="2000" dirty="0" smtClean="0">
                <a:solidFill>
                  <a:schemeClr val="tx1"/>
                </a:solidFill>
                <a:uFillTx/>
              </a:rPr>
              <a:t>Allows for efficient questions, by creating shallow queries or nested questions.</a:t>
            </a:r>
            <a:endParaRPr lang="en-US" sz="2000" dirty="0" smtClean="0">
              <a:solidFill>
                <a:schemeClr val="tx1"/>
              </a:solidFill>
              <a:uFillTx/>
            </a:endParaRPr>
          </a:p>
          <a:p>
            <a:pPr>
              <a:buFont typeface="Wingdings" panose="05000000000000000000" charset="0"/>
              <a:buChar char="Ø"/>
            </a:pPr>
            <a:r>
              <a:rPr lang="en-US" sz="2000" dirty="0">
                <a:solidFill>
                  <a:schemeClr val="tx1"/>
                </a:solidFill>
                <a:uFillTx/>
                <a:hlinkClick r:id="rId1"/>
              </a:rPr>
              <a:t>https://firebase.google.com/docs/firestore</a:t>
            </a:r>
            <a:r>
              <a:rPr lang="en-US" sz="2000" dirty="0" smtClean="0">
                <a:solidFill>
                  <a:schemeClr val="tx1"/>
                </a:solidFill>
                <a:uFillTx/>
                <a:hlinkClick r:id="rId1"/>
              </a:rPr>
              <a:t>/</a:t>
            </a:r>
            <a:r>
              <a:rPr lang="en-US" sz="2000" dirty="0" smtClean="0">
                <a:solidFill>
                  <a:schemeClr val="tx1"/>
                </a:solidFill>
                <a:uFillTx/>
              </a:rPr>
              <a:t> </a:t>
            </a:r>
            <a:endParaRPr lang="en-US" sz="2000" dirty="0" smtClean="0">
              <a:solidFill>
                <a:schemeClr val="tx1"/>
              </a:solidFill>
              <a:uFillTx/>
            </a:endParaRP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charset="0"/>
              <a:buChar char="Ø"/>
            </a:pPr>
            <a:r>
              <a:rPr lang="en-US" sz="2000" dirty="0" smtClean="0">
                <a:solidFill>
                  <a:schemeClr val="tx1"/>
                </a:solidFill>
                <a:uFillTx/>
              </a:rPr>
              <a:t>In the console turn on firesto</a:t>
            </a:r>
            <a:r>
              <a:rPr lang="en-IN" altLang="en-US" sz="2000" dirty="0" smtClean="0">
                <a:solidFill>
                  <a:schemeClr val="tx1"/>
                </a:solidFill>
                <a:uFillTx/>
              </a:rPr>
              <a:t>r</a:t>
            </a:r>
            <a:r>
              <a:rPr lang="en-US" sz="2000" dirty="0" smtClean="0">
                <a:solidFill>
                  <a:schemeClr val="tx1"/>
                </a:solidFill>
                <a:uFillTx/>
              </a:rPr>
              <a:t>e.</a:t>
            </a:r>
            <a:endParaRPr lang="en-US" sz="2000" dirty="0" smtClean="0">
              <a:solidFill>
                <a:schemeClr val="tx1"/>
              </a:solidFill>
              <a:uFillTx/>
            </a:endParaRPr>
          </a:p>
          <a:p>
            <a:pPr>
              <a:buFont typeface="Wingdings" panose="05000000000000000000" charset="0"/>
              <a:buChar char="Ø"/>
            </a:pPr>
            <a:r>
              <a:rPr lang="en-US" sz="2000" dirty="0" smtClean="0">
                <a:solidFill>
                  <a:schemeClr val="tx1"/>
                </a:solidFill>
                <a:uFillTx/>
              </a:rPr>
              <a:t>First add firestone to </a:t>
            </a:r>
            <a:r>
              <a:rPr lang="en-US" sz="2000" dirty="0" err="1" smtClean="0">
                <a:solidFill>
                  <a:schemeClr val="tx1"/>
                </a:solidFill>
                <a:uFillTx/>
              </a:rPr>
              <a:t>gradle</a:t>
            </a:r>
            <a:r>
              <a:rPr lang="en-US" sz="2000" dirty="0" smtClean="0">
                <a:solidFill>
                  <a:schemeClr val="tx1"/>
                </a:solidFill>
                <a:uFillTx/>
              </a:rPr>
              <a:t> </a:t>
            </a:r>
            <a:endParaRPr lang="en-US" sz="2000" dirty="0" smtClean="0">
              <a:solidFill>
                <a:schemeClr val="tx1"/>
              </a:solidFill>
              <a:uFillTx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uFillTx/>
              </a:rPr>
              <a:t>implementation 'com.google.firebase:firebase-firestore:18.0.1'</a:t>
            </a:r>
            <a:endParaRPr lang="en-US" sz="1800" dirty="0">
              <a:solidFill>
                <a:schemeClr val="tx1"/>
              </a:solidFill>
              <a:uFillTx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uFillTx/>
              </a:rPr>
              <a:t>implementation </a:t>
            </a:r>
            <a:r>
              <a:rPr lang="en-US" sz="1800" dirty="0">
                <a:solidFill>
                  <a:schemeClr val="tx1"/>
                </a:solidFill>
                <a:uFillTx/>
              </a:rPr>
              <a:t>'com.google.firebase:firebase-core:16.0.7</a:t>
            </a:r>
            <a:r>
              <a:rPr lang="en-US" sz="1800" dirty="0" smtClean="0">
                <a:solidFill>
                  <a:schemeClr val="tx1"/>
                </a:solidFill>
                <a:uFillTx/>
              </a:rPr>
              <a:t>'</a:t>
            </a:r>
            <a:endParaRPr lang="en-US" sz="1800" dirty="0" smtClean="0">
              <a:solidFill>
                <a:schemeClr val="tx1"/>
              </a:solidFill>
              <a:uFillTx/>
            </a:endParaRPr>
          </a:p>
          <a:p>
            <a:pPr>
              <a:buFont typeface="Wingdings" panose="05000000000000000000" charset="0"/>
              <a:buChar char="Ø"/>
            </a:pPr>
            <a:r>
              <a:rPr lang="en-US" sz="2000" dirty="0" smtClean="0">
                <a:solidFill>
                  <a:schemeClr val="tx1"/>
                </a:solidFill>
                <a:uFillTx/>
              </a:rPr>
              <a:t>Access your database</a:t>
            </a:r>
            <a:endParaRPr lang="en-US" sz="2400" dirty="0" smtClean="0">
              <a:solidFill>
                <a:schemeClr val="tx1"/>
              </a:solidFill>
              <a:uFillTx/>
            </a:endParaRPr>
          </a:p>
          <a:p>
            <a:pPr marL="0" indent="0">
              <a:buNone/>
            </a:pPr>
            <a:r>
              <a:rPr lang="en-US" sz="1800" dirty="0" err="1">
                <a:solidFill>
                  <a:schemeClr val="tx1"/>
                </a:solidFill>
                <a:uFillTx/>
              </a:rPr>
              <a:t>            FirebaseFirestore</a:t>
            </a:r>
            <a:r>
              <a:rPr lang="en-US" sz="1800" dirty="0">
                <a:solidFill>
                  <a:schemeClr val="tx1"/>
                </a:solidFill>
                <a:uFillTx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uFillTx/>
              </a:rPr>
              <a:t>db</a:t>
            </a:r>
            <a:r>
              <a:rPr lang="en-US" sz="1800" dirty="0">
                <a:solidFill>
                  <a:schemeClr val="tx1"/>
                </a:solidFill>
                <a:uFillTx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uFillTx/>
              </a:rPr>
              <a:t>= </a:t>
            </a:r>
            <a:r>
              <a:rPr lang="en-US" sz="1800" dirty="0" err="1" smtClean="0">
                <a:solidFill>
                  <a:schemeClr val="tx1"/>
                </a:solidFill>
                <a:uFillTx/>
              </a:rPr>
              <a:t>FirebaseFirestore.getInstance</a:t>
            </a:r>
            <a:r>
              <a:rPr lang="en-US" sz="1800" dirty="0" smtClean="0">
                <a:solidFill>
                  <a:schemeClr val="tx1"/>
                </a:solidFill>
                <a:uFillTx/>
              </a:rPr>
              <a:t>();</a:t>
            </a:r>
            <a:endParaRPr lang="en-US" sz="1800" dirty="0" smtClean="0">
              <a:solidFill>
                <a:schemeClr val="tx1"/>
              </a:solidFill>
              <a:uFillTx/>
            </a:endParaRPr>
          </a:p>
          <a:p>
            <a:pPr>
              <a:buFont typeface="Wingdings" panose="05000000000000000000" charset="0"/>
              <a:buChar char="Ø"/>
            </a:pPr>
            <a:r>
              <a:rPr lang="en-US" sz="2000" dirty="0" smtClean="0">
                <a:solidFill>
                  <a:schemeClr val="tx1"/>
                </a:solidFill>
                <a:uFillTx/>
              </a:rPr>
              <a:t>Adding data, create a </a:t>
            </a:r>
            <a:r>
              <a:rPr lang="en-US" sz="2000" dirty="0" err="1" smtClean="0">
                <a:solidFill>
                  <a:schemeClr val="tx1"/>
                </a:solidFill>
                <a:uFillTx/>
              </a:rPr>
              <a:t>HashMap</a:t>
            </a:r>
            <a:endParaRPr lang="en-US" sz="2000" dirty="0" smtClean="0">
              <a:solidFill>
                <a:schemeClr val="tx1"/>
              </a:solidFill>
              <a:uFillTx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uFillTx/>
              </a:rPr>
              <a:t> Map&lt;String, Object&gt; data = new </a:t>
            </a:r>
            <a:r>
              <a:rPr lang="en-US" sz="1800" dirty="0" err="1">
                <a:solidFill>
                  <a:schemeClr val="tx1"/>
                </a:solidFill>
                <a:uFillTx/>
              </a:rPr>
              <a:t>HashMap</a:t>
            </a:r>
            <a:r>
              <a:rPr lang="en-US" sz="1800" dirty="0">
                <a:solidFill>
                  <a:schemeClr val="tx1"/>
                </a:solidFill>
                <a:uFillTx/>
              </a:rPr>
              <a:t>&lt;&gt;();</a:t>
            </a:r>
            <a:endParaRPr lang="en-US" sz="1800" dirty="0">
              <a:solidFill>
                <a:schemeClr val="tx1"/>
              </a:solidFill>
              <a:uFillTx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uFillTx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uFillTx/>
              </a:rPr>
              <a:t>data.put</a:t>
            </a:r>
            <a:r>
              <a:rPr lang="en-US" sz="1800" dirty="0" smtClean="0">
                <a:solidFill>
                  <a:schemeClr val="tx1"/>
                </a:solidFill>
                <a:uFillTx/>
              </a:rPr>
              <a:t>("back in 5 minutes", </a:t>
            </a:r>
            <a:r>
              <a:rPr lang="en-US" sz="1800" dirty="0" err="1">
                <a:solidFill>
                  <a:schemeClr val="tx1"/>
                </a:solidFill>
                <a:uFillTx/>
              </a:rPr>
              <a:t>et_msg.getText</a:t>
            </a:r>
            <a:r>
              <a:rPr lang="en-US" sz="1800" dirty="0">
                <a:solidFill>
                  <a:schemeClr val="tx1"/>
                </a:solidFill>
                <a:uFillTx/>
              </a:rPr>
              <a:t>().</a:t>
            </a:r>
            <a:r>
              <a:rPr lang="en-US" sz="1800" dirty="0" err="1">
                <a:solidFill>
                  <a:schemeClr val="tx1"/>
                </a:solidFill>
                <a:uFillTx/>
              </a:rPr>
              <a:t>toString</a:t>
            </a:r>
            <a:r>
              <a:rPr lang="en-US" sz="1800" dirty="0">
                <a:solidFill>
                  <a:schemeClr val="tx1"/>
                </a:solidFill>
                <a:uFillTx/>
              </a:rPr>
              <a:t>());</a:t>
            </a:r>
            <a:endParaRPr lang="en-US" sz="1800" dirty="0">
              <a:solidFill>
                <a:schemeClr val="tx1"/>
              </a:solidFill>
              <a:uFillTx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uFillTx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uFillTx/>
              </a:rPr>
              <a:t>data.put</a:t>
            </a:r>
            <a:r>
              <a:rPr lang="en-US" sz="1800" dirty="0">
                <a:solidFill>
                  <a:schemeClr val="tx1"/>
                </a:solidFill>
                <a:uFillTx/>
              </a:rPr>
              <a:t>("Arrow", </a:t>
            </a:r>
            <a:r>
              <a:rPr lang="en-US" sz="1800" dirty="0" smtClean="0">
                <a:solidFill>
                  <a:schemeClr val="tx1"/>
                </a:solidFill>
                <a:uFillTx/>
              </a:rPr>
              <a:t>"none");</a:t>
            </a:r>
            <a:endParaRPr lang="en-US" sz="1800" dirty="0" smtClean="0">
              <a:solidFill>
                <a:schemeClr val="tx1"/>
              </a:solidFill>
              <a:uFillTx/>
            </a:endParaRP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/>
          </a:bodyPr>
          <a:lstStyle/>
          <a:p>
            <a:pPr>
              <a:buFont typeface="Wingdings" panose="05000000000000000000" charset="0"/>
              <a:buChar char="Ø"/>
            </a:pPr>
            <a:r>
              <a:rPr lang="en-US" sz="2400" dirty="0" smtClean="0"/>
              <a:t>Now Add the data to the level you want it.  In this case, /sign/</a:t>
            </a:r>
            <a:r>
              <a:rPr lang="en-US" sz="2400" dirty="0" err="1" smtClean="0"/>
              <a:t>jim</a:t>
            </a:r>
            <a:r>
              <a:rPr lang="en-US" sz="2400" dirty="0" smtClean="0"/>
              <a:t>/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err="1"/>
              <a:t>db.collection</a:t>
            </a:r>
            <a:r>
              <a:rPr lang="en-US" sz="2400" dirty="0"/>
              <a:t>("sign").document("Jim")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    .set(</a:t>
            </a:r>
            <a:r>
              <a:rPr lang="en-US" sz="2400" dirty="0">
                <a:solidFill>
                  <a:srgbClr val="FF0000"/>
                </a:solidFill>
              </a:rPr>
              <a:t>data</a:t>
            </a:r>
            <a:r>
              <a:rPr lang="en-US" sz="2400" dirty="0" smtClean="0"/>
              <a:t>)  //</a:t>
            </a:r>
            <a:r>
              <a:rPr lang="en-US" sz="2400" dirty="0" err="1" smtClean="0"/>
              <a:t>hashmap</a:t>
            </a:r>
            <a:r>
              <a:rPr lang="en-US" sz="2400" dirty="0" smtClean="0"/>
              <a:t> previously created </a:t>
            </a:r>
            <a:r>
              <a:rPr lang="en-IN" altLang="en-US" sz="2400" dirty="0" smtClean="0"/>
              <a:t>or you can directly pass object 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    .</a:t>
            </a:r>
            <a:r>
              <a:rPr lang="en-US" sz="2400" dirty="0" err="1"/>
              <a:t>addOnSuccessListener</a:t>
            </a:r>
            <a:r>
              <a:rPr lang="en-US" sz="2400" dirty="0"/>
              <a:t>(new </a:t>
            </a:r>
            <a:r>
              <a:rPr lang="en-US" sz="2400" dirty="0" err="1"/>
              <a:t>OnSuccessListener</a:t>
            </a:r>
            <a:r>
              <a:rPr lang="en-US" sz="2400" dirty="0"/>
              <a:t>&lt;Void&gt;() {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        @Override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        public void </a:t>
            </a:r>
            <a:r>
              <a:rPr lang="en-US" sz="2400" dirty="0" err="1"/>
              <a:t>onSuccess</a:t>
            </a:r>
            <a:r>
              <a:rPr lang="en-US" sz="2400" dirty="0"/>
              <a:t>(Void </a:t>
            </a:r>
            <a:r>
              <a:rPr lang="en-US" sz="2400" dirty="0" err="1"/>
              <a:t>aVoid</a:t>
            </a:r>
            <a:r>
              <a:rPr lang="en-US" sz="2400" dirty="0"/>
              <a:t>) {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            </a:t>
            </a:r>
            <a:r>
              <a:rPr lang="en-US" sz="2400" dirty="0" err="1"/>
              <a:t>Log.d</a:t>
            </a:r>
            <a:r>
              <a:rPr lang="en-US" sz="2400" dirty="0"/>
              <a:t>(TAG, "</a:t>
            </a:r>
            <a:r>
              <a:rPr lang="en-US" sz="2400" dirty="0" err="1"/>
              <a:t>DocumentSnapshot</a:t>
            </a:r>
            <a:r>
              <a:rPr lang="en-US" sz="2400" dirty="0"/>
              <a:t> successfully written!");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        }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    })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    .</a:t>
            </a:r>
            <a:r>
              <a:rPr lang="en-US" sz="2400" dirty="0" err="1"/>
              <a:t>addOnFailureListener</a:t>
            </a:r>
            <a:r>
              <a:rPr lang="en-US" sz="2400" dirty="0"/>
              <a:t>(new </a:t>
            </a:r>
            <a:r>
              <a:rPr lang="en-US" sz="2400" dirty="0" err="1"/>
              <a:t>OnFailureListener</a:t>
            </a:r>
            <a:r>
              <a:rPr lang="en-US" sz="2400" dirty="0"/>
              <a:t>() {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        @Override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        public void </a:t>
            </a:r>
            <a:r>
              <a:rPr lang="en-US" sz="2400" dirty="0" err="1"/>
              <a:t>onFailure</a:t>
            </a:r>
            <a:r>
              <a:rPr lang="en-US" sz="2400" dirty="0"/>
              <a:t>(@</a:t>
            </a:r>
            <a:r>
              <a:rPr lang="en-US" sz="2400" dirty="0" err="1"/>
              <a:t>NonNull</a:t>
            </a:r>
            <a:r>
              <a:rPr lang="en-US" sz="2400" dirty="0"/>
              <a:t> Exception e) {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            </a:t>
            </a:r>
            <a:r>
              <a:rPr lang="en-US" sz="2400" dirty="0" err="1"/>
              <a:t>Log.w</a:t>
            </a:r>
            <a:r>
              <a:rPr lang="en-US" sz="2400" dirty="0"/>
              <a:t>(TAG, "Error writing document", e);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        }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    });</a:t>
            </a:r>
            <a:endParaRPr lang="en-US" sz="2400" dirty="0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console it looks like this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219200" y="1828800"/>
            <a:ext cx="8829675" cy="259080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Receive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uFillTx/>
              </a:rPr>
              <a:t> </a:t>
            </a:r>
            <a:r>
              <a:rPr lang="en-US" sz="2200" dirty="0" err="1">
                <a:solidFill>
                  <a:schemeClr val="tx1"/>
                </a:solidFill>
                <a:uFillTx/>
              </a:rPr>
              <a:t>db.collection</a:t>
            </a:r>
            <a:r>
              <a:rPr lang="en-US" sz="2200" dirty="0">
                <a:solidFill>
                  <a:schemeClr val="tx1"/>
                </a:solidFill>
                <a:uFillTx/>
              </a:rPr>
              <a:t>("users").document("Jim").get()</a:t>
            </a:r>
            <a:endParaRPr lang="en-US" sz="2200" dirty="0">
              <a:solidFill>
                <a:schemeClr val="tx1"/>
              </a:solidFill>
              <a:uFillTx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uFillTx/>
              </a:rPr>
              <a:t>            .</a:t>
            </a:r>
            <a:r>
              <a:rPr lang="en-US" sz="2200" dirty="0" err="1">
                <a:solidFill>
                  <a:schemeClr val="tx1"/>
                </a:solidFill>
                <a:uFillTx/>
              </a:rPr>
              <a:t>addOnCompleteListener</a:t>
            </a:r>
            <a:r>
              <a:rPr lang="en-US" sz="2200" dirty="0">
                <a:solidFill>
                  <a:schemeClr val="tx1"/>
                </a:solidFill>
                <a:uFillTx/>
              </a:rPr>
              <a:t>(new </a:t>
            </a:r>
            <a:r>
              <a:rPr lang="en-US" sz="2200" dirty="0" err="1">
                <a:solidFill>
                  <a:schemeClr val="tx1"/>
                </a:solidFill>
                <a:uFillTx/>
              </a:rPr>
              <a:t>OnCompleteListener</a:t>
            </a:r>
            <a:r>
              <a:rPr lang="en-US" sz="2200" dirty="0">
                <a:solidFill>
                  <a:schemeClr val="tx1"/>
                </a:solidFill>
                <a:uFillTx/>
              </a:rPr>
              <a:t>&lt;</a:t>
            </a:r>
            <a:r>
              <a:rPr lang="en-US" sz="2200" dirty="0" err="1">
                <a:solidFill>
                  <a:schemeClr val="tx1"/>
                </a:solidFill>
                <a:uFillTx/>
              </a:rPr>
              <a:t>DocumentSnapshot</a:t>
            </a:r>
            <a:r>
              <a:rPr lang="en-US" sz="2200" dirty="0">
                <a:solidFill>
                  <a:schemeClr val="tx1"/>
                </a:solidFill>
                <a:uFillTx/>
              </a:rPr>
              <a:t>&gt;() {</a:t>
            </a:r>
            <a:endParaRPr lang="en-US" sz="2200" dirty="0">
              <a:solidFill>
                <a:schemeClr val="tx1"/>
              </a:solidFill>
              <a:uFillTx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uFillTx/>
              </a:rPr>
              <a:t>                @Override</a:t>
            </a:r>
            <a:endParaRPr lang="en-US" sz="2200" dirty="0">
              <a:solidFill>
                <a:schemeClr val="tx1"/>
              </a:solidFill>
              <a:uFillTx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uFillTx/>
              </a:rPr>
              <a:t>                public void </a:t>
            </a:r>
            <a:r>
              <a:rPr lang="en-US" sz="2200" dirty="0" err="1">
                <a:solidFill>
                  <a:schemeClr val="tx1"/>
                </a:solidFill>
                <a:uFillTx/>
              </a:rPr>
              <a:t>onComplete</a:t>
            </a:r>
            <a:r>
              <a:rPr lang="en-US" sz="2200" dirty="0">
                <a:solidFill>
                  <a:schemeClr val="tx1"/>
                </a:solidFill>
                <a:uFillTx/>
              </a:rPr>
              <a:t>(@</a:t>
            </a:r>
            <a:r>
              <a:rPr lang="en-US" sz="2200" dirty="0" err="1">
                <a:solidFill>
                  <a:schemeClr val="tx1"/>
                </a:solidFill>
                <a:uFillTx/>
              </a:rPr>
              <a:t>NonNull</a:t>
            </a:r>
            <a:r>
              <a:rPr lang="en-US" sz="2200" dirty="0">
                <a:solidFill>
                  <a:schemeClr val="tx1"/>
                </a:solidFill>
                <a:uFillTx/>
              </a:rPr>
              <a:t> Task&lt;</a:t>
            </a:r>
            <a:r>
              <a:rPr lang="en-US" sz="2200" dirty="0" err="1">
                <a:solidFill>
                  <a:schemeClr val="tx1"/>
                </a:solidFill>
                <a:uFillTx/>
              </a:rPr>
              <a:t>DocumentSnapshot</a:t>
            </a:r>
            <a:r>
              <a:rPr lang="en-US" sz="2200" dirty="0">
                <a:solidFill>
                  <a:schemeClr val="tx1"/>
                </a:solidFill>
                <a:uFillTx/>
              </a:rPr>
              <a:t>&gt; task) {</a:t>
            </a:r>
            <a:endParaRPr lang="en-US" sz="2200" dirty="0">
              <a:solidFill>
                <a:schemeClr val="tx1"/>
              </a:solidFill>
              <a:uFillTx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uFillTx/>
              </a:rPr>
              <a:t>                    if (</a:t>
            </a:r>
            <a:r>
              <a:rPr lang="en-US" sz="2200" dirty="0" err="1">
                <a:solidFill>
                  <a:schemeClr val="tx1"/>
                </a:solidFill>
                <a:uFillTx/>
              </a:rPr>
              <a:t>task.isSuccessful</a:t>
            </a:r>
            <a:r>
              <a:rPr lang="en-US" sz="2200" dirty="0">
                <a:solidFill>
                  <a:schemeClr val="tx1"/>
                </a:solidFill>
                <a:uFillTx/>
              </a:rPr>
              <a:t>()) {</a:t>
            </a:r>
            <a:endParaRPr lang="en-US" sz="2200" dirty="0">
              <a:solidFill>
                <a:schemeClr val="tx1"/>
              </a:solidFill>
              <a:uFillTx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uFillTx/>
              </a:rPr>
              <a:t>                       </a:t>
            </a:r>
            <a:r>
              <a:rPr lang="en-US" sz="2200" dirty="0" err="1">
                <a:solidFill>
                  <a:schemeClr val="tx1"/>
                </a:solidFill>
                <a:uFillTx/>
              </a:rPr>
              <a:t>DocumentSnapshot</a:t>
            </a:r>
            <a:r>
              <a:rPr lang="en-US" sz="2200" dirty="0">
                <a:solidFill>
                  <a:schemeClr val="tx1"/>
                </a:solidFill>
                <a:uFillTx/>
              </a:rPr>
              <a:t> snapshot = </a:t>
            </a:r>
            <a:r>
              <a:rPr lang="en-US" sz="2200" dirty="0" err="1">
                <a:solidFill>
                  <a:schemeClr val="tx1"/>
                </a:solidFill>
                <a:uFillTx/>
              </a:rPr>
              <a:t>task.getResult</a:t>
            </a:r>
            <a:r>
              <a:rPr lang="en-US" sz="2200" dirty="0">
                <a:solidFill>
                  <a:schemeClr val="tx1"/>
                </a:solidFill>
                <a:uFillTx/>
              </a:rPr>
              <a:t>();</a:t>
            </a:r>
            <a:endParaRPr lang="en-US" sz="2200" dirty="0">
              <a:solidFill>
                <a:schemeClr val="tx1"/>
              </a:solidFill>
              <a:uFillTx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uFillTx/>
              </a:rPr>
              <a:t>                        Map&lt;String, Object&gt; data = </a:t>
            </a:r>
            <a:r>
              <a:rPr lang="en-US" sz="2200" dirty="0" err="1">
                <a:solidFill>
                  <a:schemeClr val="tx1"/>
                </a:solidFill>
                <a:uFillTx/>
              </a:rPr>
              <a:t>snapshot.getData</a:t>
            </a:r>
            <a:r>
              <a:rPr lang="en-US" sz="2200" dirty="0">
                <a:solidFill>
                  <a:schemeClr val="tx1"/>
                </a:solidFill>
                <a:uFillTx/>
              </a:rPr>
              <a:t>();</a:t>
            </a:r>
            <a:endParaRPr lang="en-US" sz="2200" dirty="0">
              <a:solidFill>
                <a:schemeClr val="tx1"/>
              </a:solidFill>
              <a:uFillTx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uFillTx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uFillTx/>
              </a:rPr>
              <a:t>                       </a:t>
            </a:r>
            <a:r>
              <a:rPr lang="en-US" sz="2200" dirty="0" err="1" smtClean="0">
                <a:solidFill>
                  <a:schemeClr val="tx1"/>
                </a:solidFill>
                <a:uFillTx/>
              </a:rPr>
              <a:t>TestText</a:t>
            </a:r>
            <a:r>
              <a:rPr lang="en-US" sz="2200" dirty="0" smtClean="0">
                <a:solidFill>
                  <a:schemeClr val="tx1"/>
                </a:solidFill>
                <a:uFillTx/>
              </a:rPr>
              <a:t> </a:t>
            </a:r>
            <a:r>
              <a:rPr lang="en-US" sz="2200" dirty="0">
                <a:solidFill>
                  <a:schemeClr val="tx1"/>
                </a:solidFill>
                <a:uFillTx/>
              </a:rPr>
              <a:t>= </a:t>
            </a:r>
            <a:r>
              <a:rPr lang="en-US" sz="2200" dirty="0" err="1">
                <a:solidFill>
                  <a:schemeClr val="tx1"/>
                </a:solidFill>
                <a:uFillTx/>
              </a:rPr>
              <a:t>String.valueOf</a:t>
            </a:r>
            <a:r>
              <a:rPr lang="en-US" sz="2200" dirty="0">
                <a:solidFill>
                  <a:schemeClr val="tx1"/>
                </a:solidFill>
                <a:uFillTx/>
              </a:rPr>
              <a:t>(</a:t>
            </a:r>
            <a:r>
              <a:rPr lang="en-US" sz="2200" dirty="0" err="1">
                <a:solidFill>
                  <a:schemeClr val="tx1"/>
                </a:solidFill>
                <a:uFillTx/>
              </a:rPr>
              <a:t>data.get</a:t>
            </a:r>
            <a:r>
              <a:rPr lang="en-US" sz="2200" dirty="0">
                <a:solidFill>
                  <a:schemeClr val="tx1"/>
                </a:solidFill>
                <a:uFillTx/>
              </a:rPr>
              <a:t>("text"));</a:t>
            </a:r>
            <a:endParaRPr lang="en-US" sz="2200" dirty="0">
              <a:solidFill>
                <a:schemeClr val="tx1"/>
              </a:solidFill>
              <a:uFillTx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uFillTx/>
              </a:rPr>
              <a:t>                     </a:t>
            </a:r>
            <a:r>
              <a:rPr lang="en-US" sz="2200" dirty="0" smtClean="0">
                <a:solidFill>
                  <a:schemeClr val="tx1"/>
                </a:solidFill>
                <a:uFillTx/>
              </a:rPr>
              <a:t>   </a:t>
            </a:r>
            <a:r>
              <a:rPr lang="en-US" sz="2200" dirty="0" err="1" smtClean="0">
                <a:solidFill>
                  <a:schemeClr val="tx1"/>
                </a:solidFill>
                <a:uFillTx/>
              </a:rPr>
              <a:t>Arr</a:t>
            </a:r>
            <a:r>
              <a:rPr lang="en-US" sz="2200" dirty="0" smtClean="0">
                <a:solidFill>
                  <a:schemeClr val="tx1"/>
                </a:solidFill>
                <a:uFillTx/>
              </a:rPr>
              <a:t> </a:t>
            </a:r>
            <a:r>
              <a:rPr lang="en-US" sz="2200" dirty="0">
                <a:solidFill>
                  <a:schemeClr val="tx1"/>
                </a:solidFill>
                <a:uFillTx/>
              </a:rPr>
              <a:t>= </a:t>
            </a:r>
            <a:r>
              <a:rPr lang="en-US" sz="2200" dirty="0" err="1">
                <a:solidFill>
                  <a:schemeClr val="tx1"/>
                </a:solidFill>
                <a:uFillTx/>
              </a:rPr>
              <a:t>String.valueOf</a:t>
            </a:r>
            <a:r>
              <a:rPr lang="en-US" sz="2200" dirty="0">
                <a:solidFill>
                  <a:schemeClr val="tx1"/>
                </a:solidFill>
                <a:uFillTx/>
              </a:rPr>
              <a:t>(</a:t>
            </a:r>
            <a:r>
              <a:rPr lang="en-US" sz="2200" dirty="0" err="1">
                <a:solidFill>
                  <a:schemeClr val="tx1"/>
                </a:solidFill>
                <a:uFillTx/>
              </a:rPr>
              <a:t>data.get</a:t>
            </a:r>
            <a:r>
              <a:rPr lang="en-US" sz="2200" dirty="0">
                <a:solidFill>
                  <a:schemeClr val="tx1"/>
                </a:solidFill>
                <a:uFillTx/>
              </a:rPr>
              <a:t>("Arrow"));</a:t>
            </a:r>
            <a:endParaRPr lang="en-US" sz="2200" dirty="0">
              <a:solidFill>
                <a:schemeClr val="tx1"/>
              </a:solidFill>
              <a:uFillTx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uFillTx/>
              </a:rPr>
              <a:t>                    }</a:t>
            </a:r>
            <a:endParaRPr lang="en-US" sz="2200" dirty="0">
              <a:solidFill>
                <a:schemeClr val="tx1"/>
              </a:solidFill>
              <a:uFillTx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uFillTx/>
              </a:rPr>
              <a:t>                }</a:t>
            </a:r>
            <a:endParaRPr lang="en-US" sz="2200" dirty="0">
              <a:solidFill>
                <a:schemeClr val="tx1"/>
              </a:solidFill>
              <a:uFillTx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uFillTx/>
              </a:rPr>
              <a:t>            });</a:t>
            </a:r>
            <a:endParaRPr lang="en-US" sz="2200" dirty="0">
              <a:solidFill>
                <a:schemeClr val="tx1"/>
              </a:solidFill>
              <a:uFillTx/>
            </a:endParaRP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get multiple documents from 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/>
              <a:t>db.collection</a:t>
            </a:r>
            <a:r>
              <a:rPr lang="en-US" dirty="0"/>
              <a:t>("users")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.get()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.</a:t>
            </a:r>
            <a:r>
              <a:rPr lang="en-US" dirty="0" err="1"/>
              <a:t>addOnCompleteListener</a:t>
            </a:r>
            <a:r>
              <a:rPr lang="en-US" dirty="0"/>
              <a:t>(new </a:t>
            </a:r>
            <a:r>
              <a:rPr lang="en-US" dirty="0" err="1"/>
              <a:t>OnCompleteListener</a:t>
            </a:r>
            <a:r>
              <a:rPr lang="en-US" dirty="0"/>
              <a:t>&lt;</a:t>
            </a:r>
            <a:r>
              <a:rPr lang="en-US" dirty="0" err="1"/>
              <a:t>QuerySnapshot</a:t>
            </a:r>
            <a:r>
              <a:rPr lang="en-US" dirty="0"/>
              <a:t>&gt;()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@Override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public void </a:t>
            </a:r>
            <a:r>
              <a:rPr lang="en-US" dirty="0" err="1"/>
              <a:t>onComplete</a:t>
            </a:r>
            <a:r>
              <a:rPr lang="en-US" dirty="0"/>
              <a:t>(@</a:t>
            </a:r>
            <a:r>
              <a:rPr lang="en-US" dirty="0" err="1"/>
              <a:t>NonNull</a:t>
            </a:r>
            <a:r>
              <a:rPr lang="en-US" dirty="0"/>
              <a:t> Task&lt;</a:t>
            </a:r>
            <a:r>
              <a:rPr lang="en-US" dirty="0" err="1"/>
              <a:t>QuerySnapshot</a:t>
            </a:r>
            <a:r>
              <a:rPr lang="en-US" dirty="0"/>
              <a:t>&gt; task)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if (</a:t>
            </a:r>
            <a:r>
              <a:rPr lang="en-US" dirty="0" err="1"/>
              <a:t>task.isSuccessful</a:t>
            </a:r>
            <a:r>
              <a:rPr lang="en-US" dirty="0"/>
              <a:t>()) </a:t>
            </a:r>
            <a:r>
              <a:rPr lang="en-US" dirty="0" smtClean="0"/>
              <a:t>{  //iterate over the documents.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   for (</a:t>
            </a:r>
            <a:r>
              <a:rPr lang="en-US" dirty="0" err="1"/>
              <a:t>QueryDocumentSnapshot</a:t>
            </a:r>
            <a:r>
              <a:rPr lang="en-US" dirty="0"/>
              <a:t> document : </a:t>
            </a:r>
            <a:r>
              <a:rPr lang="en-US" dirty="0" err="1"/>
              <a:t>task.getResult</a:t>
            </a:r>
            <a:r>
              <a:rPr lang="en-US" dirty="0"/>
              <a:t>()) {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//using </a:t>
            </a:r>
            <a:r>
              <a:rPr lang="en-US" dirty="0" err="1" smtClean="0"/>
              <a:t>document.getData</a:t>
            </a:r>
            <a:r>
              <a:rPr lang="en-US" dirty="0" smtClean="0"/>
              <a:t>() to get each one.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   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} else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   </a:t>
            </a:r>
            <a:r>
              <a:rPr lang="en-US" dirty="0" err="1"/>
              <a:t>Log.w</a:t>
            </a:r>
            <a:r>
              <a:rPr lang="en-US" dirty="0"/>
              <a:t>(TAG, "Error getting documents.", </a:t>
            </a:r>
            <a:r>
              <a:rPr lang="en-US" dirty="0" err="1"/>
              <a:t>task.getException</a:t>
            </a:r>
            <a:r>
              <a:rPr lang="en-US" dirty="0"/>
              <a:t>());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});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Retrieve via a listener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DocumentReference</a:t>
            </a:r>
            <a:r>
              <a:rPr lang="en-US" dirty="0"/>
              <a:t> </a:t>
            </a:r>
            <a:r>
              <a:rPr lang="en-US" dirty="0" err="1"/>
              <a:t>docRef</a:t>
            </a:r>
            <a:r>
              <a:rPr lang="en-US" dirty="0"/>
              <a:t> = </a:t>
            </a:r>
            <a:r>
              <a:rPr lang="en-US" dirty="0" err="1"/>
              <a:t>db.collection</a:t>
            </a:r>
            <a:r>
              <a:rPr lang="en-US" dirty="0"/>
              <a:t>("sign").document("Jim");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docRef.addSnapshotListener</a:t>
            </a:r>
            <a:r>
              <a:rPr lang="en-US" dirty="0"/>
              <a:t>(new </a:t>
            </a:r>
            <a:r>
              <a:rPr lang="en-US" dirty="0" err="1"/>
              <a:t>EventListener</a:t>
            </a:r>
            <a:r>
              <a:rPr lang="en-US" dirty="0"/>
              <a:t>&lt;</a:t>
            </a:r>
            <a:r>
              <a:rPr lang="en-US" dirty="0" err="1"/>
              <a:t>DocumentSnapshot</a:t>
            </a:r>
            <a:r>
              <a:rPr lang="en-US" dirty="0"/>
              <a:t>&gt;()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@Override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public void </a:t>
            </a:r>
            <a:r>
              <a:rPr lang="en-US" dirty="0" err="1"/>
              <a:t>onEvent</a:t>
            </a:r>
            <a:r>
              <a:rPr lang="en-US" dirty="0"/>
              <a:t>(@</a:t>
            </a:r>
            <a:r>
              <a:rPr lang="en-US" dirty="0" err="1"/>
              <a:t>Nullable</a:t>
            </a:r>
            <a:r>
              <a:rPr lang="en-US" dirty="0"/>
              <a:t> </a:t>
            </a:r>
            <a:r>
              <a:rPr lang="en-US" dirty="0" err="1"/>
              <a:t>DocumentSnapshot</a:t>
            </a:r>
            <a:r>
              <a:rPr lang="en-US" dirty="0"/>
              <a:t> snapshot</a:t>
            </a:r>
            <a:r>
              <a:rPr lang="en-US" dirty="0" smtClean="0"/>
              <a:t>, </a:t>
            </a:r>
            <a:r>
              <a:rPr lang="en-US" dirty="0"/>
              <a:t>@</a:t>
            </a:r>
            <a:r>
              <a:rPr lang="en-US" dirty="0" err="1"/>
              <a:t>Nullable</a:t>
            </a:r>
            <a:r>
              <a:rPr lang="en-US" dirty="0"/>
              <a:t> </a:t>
            </a:r>
            <a:r>
              <a:rPr lang="en-US" dirty="0" err="1"/>
              <a:t>FirebaseFirestoreException</a:t>
            </a:r>
            <a:r>
              <a:rPr lang="en-US" dirty="0"/>
              <a:t> e)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if (e != null) </a:t>
            </a:r>
            <a:r>
              <a:rPr lang="en-US" dirty="0" smtClean="0"/>
              <a:t>{  </a:t>
            </a:r>
            <a:r>
              <a:rPr lang="en-US" dirty="0" err="1"/>
              <a:t>Log.w</a:t>
            </a:r>
            <a:r>
              <a:rPr lang="en-US" dirty="0"/>
              <a:t>(TAG, "Listen failed.", e</a:t>
            </a:r>
            <a:r>
              <a:rPr lang="en-US" dirty="0" smtClean="0"/>
              <a:t>);    </a:t>
            </a:r>
            <a:r>
              <a:rPr lang="en-US" dirty="0"/>
              <a:t>return</a:t>
            </a:r>
            <a:r>
              <a:rPr lang="en-US" dirty="0" smtClean="0"/>
              <a:t>;          </a:t>
            </a:r>
            <a:r>
              <a:rPr lang="en-US" dirty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//retrieve the data if it exists.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if (snapshot != null &amp;&amp; </a:t>
            </a:r>
            <a:r>
              <a:rPr lang="en-US" dirty="0" err="1"/>
              <a:t>snapshot.exists</a:t>
            </a:r>
            <a:r>
              <a:rPr lang="en-US" dirty="0"/>
              <a:t>()) {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</a:t>
            </a:r>
            <a:r>
              <a:rPr lang="en-US" dirty="0"/>
              <a:t>Map&lt;String, Object&gt; data = </a:t>
            </a:r>
            <a:r>
              <a:rPr lang="en-US" dirty="0" err="1"/>
              <a:t>snapshot.getData</a:t>
            </a:r>
            <a:r>
              <a:rPr lang="en-US" dirty="0"/>
              <a:t>();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</a:t>
            </a:r>
            <a:r>
              <a:rPr lang="en-US" dirty="0" err="1"/>
              <a:t>TestText</a:t>
            </a:r>
            <a:r>
              <a:rPr lang="en-US" dirty="0"/>
              <a:t> = </a:t>
            </a:r>
            <a:r>
              <a:rPr lang="en-US" dirty="0" err="1"/>
              <a:t>String.valueOf</a:t>
            </a:r>
            <a:r>
              <a:rPr lang="en-US" dirty="0"/>
              <a:t>(</a:t>
            </a:r>
            <a:r>
              <a:rPr lang="en-US" dirty="0" err="1"/>
              <a:t>data.get</a:t>
            </a:r>
            <a:r>
              <a:rPr lang="en-US" dirty="0"/>
              <a:t>("text"));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</a:t>
            </a:r>
            <a:r>
              <a:rPr lang="en-US" dirty="0" err="1" smtClean="0"/>
              <a:t>Arr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String.valueOf</a:t>
            </a:r>
            <a:r>
              <a:rPr lang="en-US" dirty="0"/>
              <a:t>(</a:t>
            </a:r>
            <a:r>
              <a:rPr lang="en-US" dirty="0" err="1"/>
              <a:t>data.get</a:t>
            </a:r>
            <a:r>
              <a:rPr lang="en-US" dirty="0"/>
              <a:t>("Arrow"));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}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}        </a:t>
            </a:r>
            <a:r>
              <a:rPr lang="en-US" dirty="0"/>
              <a:t>});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firebase</a:t>
            </a:r>
            <a:r>
              <a:rPr lang="en-IN" altLang="en-US" smtClean="0"/>
              <a:t>?</a:t>
            </a:r>
            <a:endParaRPr lang="en-IN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Font typeface="Wingdings" panose="05000000000000000000" charset="0"/>
              <a:buNone/>
            </a:pPr>
            <a:r>
              <a:rPr lang="en-IN" altLang="en-US" dirty="0" smtClean="0"/>
              <a:t>  </a:t>
            </a:r>
            <a:r>
              <a:rPr lang="en-US" dirty="0" smtClean="0"/>
              <a:t>It's basically middle ware that allows you do a number of things cross platform</a:t>
            </a:r>
            <a:endParaRPr lang="en-US" dirty="0" smtClean="0"/>
          </a:p>
          <a:p>
            <a:pPr lvl="1">
              <a:buFont typeface="Wingdings" panose="05000000000000000000" charset="0"/>
              <a:buChar char="Ø"/>
            </a:pPr>
            <a:r>
              <a:rPr lang="en-US" dirty="0" smtClean="0"/>
              <a:t>Analytics</a:t>
            </a:r>
            <a:endParaRPr lang="en-US" dirty="0" smtClean="0"/>
          </a:p>
          <a:p>
            <a:pPr lvl="2"/>
            <a:r>
              <a:rPr lang="en-US" dirty="0" smtClean="0">
                <a:latin typeface="Calibri" panose="020F0502020204030204" charset="0"/>
                <a:cs typeface="Calibri" panose="020F0502020204030204" charset="0"/>
              </a:rPr>
              <a:t>is a free and unlimited analytics tool to help you get insight on app usage and user engagement.  No extra code needed, only console.</a:t>
            </a:r>
            <a:endParaRPr lang="en-US" dirty="0" smtClean="0">
              <a:latin typeface="Calibri" panose="020F0502020204030204" charset="0"/>
              <a:cs typeface="Calibri" panose="020F0502020204030204" charset="0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dirty="0" smtClean="0"/>
              <a:t>Cloud </a:t>
            </a:r>
            <a:r>
              <a:rPr lang="en-US" dirty="0"/>
              <a:t>Messaging</a:t>
            </a:r>
            <a:endParaRPr lang="en-US" dirty="0" smtClean="0"/>
          </a:p>
          <a:p>
            <a:pPr lvl="2"/>
            <a:r>
              <a:rPr lang="en-US" dirty="0" smtClean="0">
                <a:latin typeface="Calibri" panose="020F0502020204030204" charset="0"/>
                <a:cs typeface="Calibri" panose="020F0502020204030204" charset="0"/>
              </a:rPr>
              <a:t>Firebase Cloud Messaging lets you deliver and receive messages across platforms reliably.</a:t>
            </a:r>
            <a:endParaRPr lang="en-US" dirty="0" smtClean="0">
              <a:latin typeface="Calibri" panose="020F0502020204030204" charset="0"/>
              <a:cs typeface="Calibri" panose="020F0502020204030204" charset="0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dirty="0" smtClean="0"/>
              <a:t>Notifications </a:t>
            </a:r>
            <a:endParaRPr lang="en-US" dirty="0" smtClean="0"/>
          </a:p>
          <a:p>
            <a:pPr lvl="2"/>
            <a:r>
              <a:rPr lang="en-US" dirty="0" smtClean="0">
                <a:latin typeface="Calibri" panose="020F0502020204030204" charset="0"/>
                <a:cs typeface="Calibri" panose="020F0502020204030204" charset="0"/>
              </a:rPr>
              <a:t>helps you re-engage with users at the right moment. No extra code needed, only console</a:t>
            </a:r>
            <a:endParaRPr lang="en-US" dirty="0" smtClean="0">
              <a:latin typeface="Calibri" panose="020F0502020204030204" charset="0"/>
              <a:cs typeface="Calibri" panose="020F0502020204030204" charset="0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dirty="0" smtClean="0"/>
              <a:t>Authentication </a:t>
            </a:r>
            <a:endParaRPr lang="en-US" dirty="0" smtClean="0"/>
          </a:p>
          <a:p>
            <a:pPr lvl="2"/>
            <a:r>
              <a:rPr lang="en-US" dirty="0" smtClean="0">
                <a:latin typeface="Calibri" panose="020F0502020204030204" charset="0"/>
                <a:cs typeface="Calibri" panose="020F0502020204030204" charset="0"/>
              </a:rPr>
              <a:t>a key feature for protecting the data in your database and storage.</a:t>
            </a:r>
            <a:endParaRPr lang="en-US" dirty="0" smtClean="0">
              <a:latin typeface="Calibri" panose="020F0502020204030204" charset="0"/>
              <a:cs typeface="Calibri" panose="020F0502020204030204" charset="0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dirty="0" err="1" smtClean="0"/>
              <a:t>Realtime</a:t>
            </a:r>
            <a:r>
              <a:rPr lang="en-US" dirty="0" smtClean="0"/>
              <a:t> Database </a:t>
            </a:r>
            <a:endParaRPr lang="en-US" dirty="0" smtClean="0"/>
          </a:p>
          <a:p>
            <a:pPr lvl="2"/>
            <a:r>
              <a:rPr lang="en-US" dirty="0" smtClean="0">
                <a:latin typeface="Calibri" panose="020F0502020204030204" charset="0"/>
                <a:cs typeface="Calibri" panose="020F0502020204030204" charset="0"/>
              </a:rPr>
              <a:t>lets you sync data across all clients in </a:t>
            </a:r>
            <a:r>
              <a:rPr lang="en-US" dirty="0" err="1" smtClean="0">
                <a:latin typeface="Calibri" panose="020F0502020204030204" charset="0"/>
                <a:cs typeface="Calibri" panose="020F0502020204030204" charset="0"/>
              </a:rPr>
              <a:t>realtime</a:t>
            </a:r>
            <a:r>
              <a:rPr lang="en-US" dirty="0" smtClean="0">
                <a:latin typeface="Calibri" panose="020F0502020204030204" charset="0"/>
                <a:cs typeface="Calibri" panose="020F0502020204030204" charset="0"/>
              </a:rPr>
              <a:t> and remains available when your app goes offline.</a:t>
            </a:r>
            <a:endParaRPr lang="en-US" dirty="0" smtClean="0"/>
          </a:p>
          <a:p>
            <a:pPr lvl="1">
              <a:buFont typeface="Wingdings" panose="05000000000000000000" charset="0"/>
              <a:buChar char="Ø"/>
            </a:pPr>
            <a:r>
              <a:rPr lang="en-US" dirty="0"/>
              <a:t>Cloud </a:t>
            </a:r>
            <a:r>
              <a:rPr lang="en-US" dirty="0" err="1"/>
              <a:t>Firestore</a:t>
            </a:r>
            <a:r>
              <a:rPr lang="en-US" dirty="0"/>
              <a:t>  </a:t>
            </a:r>
            <a:r>
              <a:rPr lang="en-US" dirty="0" smtClean="0"/>
              <a:t>(new database, just out of beta)</a:t>
            </a:r>
            <a:endParaRPr lang="en-US" dirty="0"/>
          </a:p>
          <a:p>
            <a:pPr lvl="2"/>
            <a:r>
              <a:rPr lang="en-US" dirty="0">
                <a:latin typeface="Calibri" panose="020F0502020204030204" charset="0"/>
                <a:cs typeface="Calibri" panose="020F0502020204030204" charset="0"/>
              </a:rPr>
              <a:t>Combines cloud database and functions together.  Uses a scalable NoSQL cloud database to store and sync data</a:t>
            </a:r>
            <a:r>
              <a:rPr lang="en-US" dirty="0" smtClean="0"/>
              <a:t>.</a:t>
            </a:r>
            <a:endParaRPr lang="en-US" dirty="0" smtClean="0"/>
          </a:p>
          <a:p>
            <a:pPr lvl="1">
              <a:buFont typeface="Wingdings" panose="05000000000000000000" charset="0"/>
              <a:buChar char="Ø"/>
            </a:pPr>
            <a:r>
              <a:rPr lang="en-US" dirty="0" smtClean="0"/>
              <a:t>Storage</a:t>
            </a:r>
            <a:endParaRPr lang="en-US" dirty="0" smtClean="0"/>
          </a:p>
          <a:p>
            <a:pPr lvl="2"/>
            <a:r>
              <a:rPr lang="en-US" dirty="0" smtClean="0">
                <a:latin typeface="Calibri" panose="020F0502020204030204" charset="0"/>
                <a:cs typeface="Calibri" panose="020F0502020204030204" charset="0"/>
              </a:rPr>
              <a:t>lets you store and serve user-generated content, such as photos or videos. Firebase Storage is backed by Google Cloud Storage</a:t>
            </a:r>
            <a:endParaRPr lang="en-US" dirty="0" smtClean="0"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uFillTx/>
                <a:hlinkClick r:id="rId1"/>
              </a:rPr>
              <a:t>https://console.firebase.google.com</a:t>
            </a:r>
            <a:r>
              <a:rPr lang="en-US" sz="1800" dirty="0" smtClean="0">
                <a:solidFill>
                  <a:schemeClr val="tx1"/>
                </a:solidFill>
                <a:uFillTx/>
                <a:hlinkClick r:id="rId1"/>
              </a:rPr>
              <a:t>/</a:t>
            </a:r>
            <a:r>
              <a:rPr lang="en-US" sz="1800" dirty="0" smtClean="0">
                <a:solidFill>
                  <a:schemeClr val="tx1"/>
                </a:solidFill>
                <a:uFillTx/>
              </a:rPr>
              <a:t> </a:t>
            </a:r>
            <a:endParaRPr lang="en-US" sz="1800" dirty="0" smtClean="0">
              <a:solidFill>
                <a:schemeClr val="tx1"/>
              </a:solidFill>
              <a:uFillTx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uFillTx/>
                <a:hlinkClick r:id="rId2"/>
              </a:rPr>
              <a:t>https://firebase.google.com/docs</a:t>
            </a:r>
            <a:r>
              <a:rPr lang="en-US" sz="1800" dirty="0" smtClean="0">
                <a:solidFill>
                  <a:schemeClr val="tx1"/>
                </a:solidFill>
                <a:uFillTx/>
                <a:hlinkClick r:id="rId2"/>
              </a:rPr>
              <a:t>/</a:t>
            </a:r>
            <a:r>
              <a:rPr lang="en-US" sz="1800" dirty="0" smtClean="0">
                <a:solidFill>
                  <a:schemeClr val="tx1"/>
                </a:solidFill>
                <a:uFillTx/>
              </a:rPr>
              <a:t> </a:t>
            </a:r>
            <a:endParaRPr lang="en-US" sz="1800" dirty="0" smtClean="0">
              <a:solidFill>
                <a:schemeClr val="tx1"/>
              </a:solidFill>
              <a:uFillTx/>
            </a:endParaRPr>
          </a:p>
          <a:p>
            <a:pPr marL="0" lvl="1" indent="0">
              <a:buNone/>
            </a:pPr>
            <a:r>
              <a:rPr lang="en-US" sz="1800" dirty="0" smtClean="0">
                <a:solidFill>
                  <a:schemeClr val="tx1"/>
                </a:solidFill>
                <a:uFillTx/>
              </a:rPr>
              <a:t>Many of the sub doc's where listed on slides.</a:t>
            </a:r>
            <a:endParaRPr lang="en-US" sz="1800" dirty="0" smtClean="0">
              <a:solidFill>
                <a:schemeClr val="tx1"/>
              </a:solidFill>
              <a:uFillTx/>
            </a:endParaRPr>
          </a:p>
          <a:p>
            <a:pPr marL="0" lvl="1" indent="0">
              <a:buNone/>
            </a:pPr>
            <a:endParaRPr lang="en-US" dirty="0"/>
          </a:p>
          <a:p>
            <a:pPr>
              <a:buFont typeface="Wingdings" panose="05000000000000000000" charset="0"/>
              <a:buChar char="Ø"/>
            </a:pPr>
            <a:r>
              <a:rPr lang="en-US" sz="2000" dirty="0" smtClean="0">
                <a:solidFill>
                  <a:schemeClr val="tx1"/>
                </a:solidFill>
                <a:uFillTx/>
              </a:rPr>
              <a:t>Code lab:  </a:t>
            </a:r>
            <a:r>
              <a:rPr lang="en-US" sz="2000" dirty="0" err="1" smtClean="0">
                <a:solidFill>
                  <a:schemeClr val="tx1"/>
                </a:solidFill>
                <a:uFillTx/>
              </a:rPr>
              <a:t>FriendlyChat</a:t>
            </a:r>
            <a:r>
              <a:rPr lang="en-US" sz="2000" dirty="0" smtClean="0">
                <a:solidFill>
                  <a:schemeClr val="tx1"/>
                </a:solidFill>
                <a:uFillTx/>
              </a:rPr>
              <a:t> app </a:t>
            </a:r>
            <a:endParaRPr lang="en-US" sz="2000" dirty="0" smtClean="0">
              <a:solidFill>
                <a:schemeClr val="tx1"/>
              </a:solidFill>
              <a:uFillTx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uFillTx/>
                <a:hlinkClick r:id="rId3"/>
              </a:rPr>
              <a:t>https://codelabs.developers.google.com/codelabs/firebase-android/#</a:t>
            </a:r>
            <a:r>
              <a:rPr lang="en-US" sz="1800" dirty="0" smtClean="0">
                <a:solidFill>
                  <a:schemeClr val="tx1"/>
                </a:solidFill>
                <a:uFillTx/>
                <a:hlinkClick r:id="rId3"/>
              </a:rPr>
              <a:t>0</a:t>
            </a:r>
            <a:r>
              <a:rPr lang="en-US" sz="1800" dirty="0" smtClean="0">
                <a:solidFill>
                  <a:schemeClr val="tx1"/>
                </a:solidFill>
                <a:uFillTx/>
              </a:rPr>
              <a:t> </a:t>
            </a:r>
            <a:endParaRPr lang="en-US" sz="1800" dirty="0" smtClean="0">
              <a:solidFill>
                <a:schemeClr val="tx1"/>
              </a:solidFill>
              <a:uFillTx/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uFillTx/>
              </a:rPr>
              <a:t>    Covers database, </a:t>
            </a:r>
            <a:r>
              <a:rPr lang="en-US" sz="1800" dirty="0" err="1" smtClean="0">
                <a:solidFill>
                  <a:schemeClr val="tx1"/>
                </a:solidFill>
                <a:uFillTx/>
              </a:rPr>
              <a:t>auth</a:t>
            </a:r>
            <a:r>
              <a:rPr lang="en-US" sz="1800" dirty="0" smtClean="0">
                <a:solidFill>
                  <a:schemeClr val="tx1"/>
                </a:solidFill>
                <a:uFillTx/>
              </a:rPr>
              <a:t>, invites, remote </a:t>
            </a:r>
            <a:r>
              <a:rPr lang="en-US" sz="1800" dirty="0" err="1" smtClean="0">
                <a:solidFill>
                  <a:schemeClr val="tx1"/>
                </a:solidFill>
                <a:uFillTx/>
              </a:rPr>
              <a:t>config</a:t>
            </a:r>
            <a:r>
              <a:rPr lang="en-US" sz="1800" dirty="0" smtClean="0">
                <a:solidFill>
                  <a:schemeClr val="tx1"/>
                </a:solidFill>
                <a:uFillTx/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  <a:uFillTx/>
              </a:rPr>
              <a:t>admob</a:t>
            </a:r>
            <a:r>
              <a:rPr lang="en-US" sz="1800" dirty="0" smtClean="0">
                <a:solidFill>
                  <a:schemeClr val="tx1"/>
                </a:solidFill>
                <a:uFillTx/>
              </a:rPr>
              <a:t>, analytics, and firebase notifications.</a:t>
            </a:r>
            <a:endParaRPr lang="en-US" sz="1800" dirty="0">
              <a:solidFill>
                <a:schemeClr val="tx1"/>
              </a:solidFill>
              <a:uFillTx/>
            </a:endParaRPr>
          </a:p>
          <a:p>
            <a:pPr>
              <a:buFont typeface="Wingdings" panose="05000000000000000000" charset="0"/>
              <a:buChar char="Ø"/>
            </a:pPr>
            <a:r>
              <a:rPr lang="en-US" sz="2000" dirty="0" smtClean="0">
                <a:solidFill>
                  <a:schemeClr val="tx1"/>
                </a:solidFill>
                <a:uFillTx/>
              </a:rPr>
              <a:t>A short course </a:t>
            </a:r>
            <a:r>
              <a:rPr lang="en-IN" altLang="en-US" sz="2000" dirty="0" smtClean="0">
                <a:solidFill>
                  <a:schemeClr val="tx1"/>
                </a:solidFill>
                <a:uFillTx/>
              </a:rPr>
              <a:t>-</a:t>
            </a:r>
            <a:r>
              <a:rPr lang="en-US" sz="2000" dirty="0" smtClean="0">
                <a:solidFill>
                  <a:schemeClr val="tx1"/>
                </a:solidFill>
                <a:uFillTx/>
              </a:rPr>
              <a:t> Firebase in a weekend</a:t>
            </a:r>
            <a:endParaRPr lang="en-US" dirty="0" smtClean="0"/>
          </a:p>
          <a:p>
            <a:pPr marL="0" lvl="1" indent="0">
              <a:buNone/>
            </a:pPr>
            <a:r>
              <a:rPr lang="en-US" sz="1800" dirty="0">
                <a:solidFill>
                  <a:schemeClr val="tx1"/>
                </a:solidFill>
                <a:uFillTx/>
              </a:rPr>
              <a:t>     </a:t>
            </a:r>
            <a:r>
              <a:rPr lang="en-US" sz="1800" dirty="0">
                <a:solidFill>
                  <a:schemeClr val="tx1"/>
                </a:solidFill>
                <a:uFillTx/>
                <a:hlinkClick r:id="rId4"/>
              </a:rPr>
              <a:t>https://</a:t>
            </a:r>
            <a:r>
              <a:rPr lang="en-US" sz="1800" dirty="0" smtClean="0">
                <a:solidFill>
                  <a:schemeClr val="tx1"/>
                </a:solidFill>
                <a:uFillTx/>
                <a:hlinkClick r:id="rId4"/>
              </a:rPr>
              <a:t>classroom.udacity.com/courses/ud0352</a:t>
            </a:r>
            <a:r>
              <a:rPr lang="en-US" sz="1800" dirty="0" smtClean="0">
                <a:solidFill>
                  <a:schemeClr val="tx1"/>
                </a:solidFill>
                <a:uFillTx/>
              </a:rPr>
              <a:t> (free course)</a:t>
            </a:r>
            <a:endParaRPr lang="en-US" sz="1800" dirty="0" smtClean="0">
              <a:solidFill>
                <a:schemeClr val="tx1"/>
              </a:solidFill>
              <a:uFillTx/>
            </a:endParaRPr>
          </a:p>
          <a:p>
            <a:pPr marL="0" lvl="2" indent="0">
              <a:buNone/>
            </a:pPr>
            <a:r>
              <a:rPr lang="en-US" sz="1800" dirty="0" smtClean="0">
                <a:solidFill>
                  <a:schemeClr val="tx1"/>
                </a:solidFill>
                <a:uFillTx/>
              </a:rPr>
              <a:t>     It's dated, but still pretty good.</a:t>
            </a:r>
            <a:endParaRPr lang="en-US" sz="1800" dirty="0" smtClean="0">
              <a:solidFill>
                <a:schemeClr val="tx1"/>
              </a:solidFill>
              <a:uFillTx/>
            </a:endParaRPr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760980" y="2767965"/>
            <a:ext cx="3439795" cy="1322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IN" altLang="en-US" sz="8000" b="1">
                <a:latin typeface="Tahoma" panose="020B0604030504040204" pitchFamily="34" charset="0"/>
              </a:rPr>
              <a:t>Thank</a:t>
            </a:r>
            <a:endParaRPr lang="en-IN" altLang="en-US" sz="8000" b="1">
              <a:latin typeface="Tahoma" panose="020B0604030504040204" pitchFamily="34" charset="0"/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953125" y="2767965"/>
            <a:ext cx="2935605" cy="1322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IN" altLang="en-US" sz="8000" b="1">
                <a:latin typeface="Tahoma" panose="020B0604030504040204" pitchFamily="34" charset="0"/>
              </a:rPr>
              <a:t>You</a:t>
            </a:r>
            <a:endParaRPr lang="en-IN" altLang="en-US" sz="8000" b="1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dirty="0"/>
              <a:t>Continue</a:t>
            </a:r>
            <a:endParaRPr lang="en-I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1125200" cy="4830762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anose="05000000000000000000" charset="0"/>
              <a:buChar char="Ø"/>
            </a:pPr>
            <a:r>
              <a:rPr lang="en-US" dirty="0"/>
              <a:t>Functions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IN" altLang="en-US" dirty="0"/>
              <a:t> </a:t>
            </a:r>
            <a:r>
              <a:rPr lang="en-US" dirty="0"/>
              <a:t>Run your mobile backend code without managing servers</a:t>
            </a:r>
            <a:endParaRPr lang="en-US" dirty="0"/>
          </a:p>
          <a:p>
            <a:pPr>
              <a:buFont typeface="Wingdings" panose="05000000000000000000" charset="0"/>
              <a:buChar char="Ø"/>
            </a:pPr>
            <a:r>
              <a:rPr lang="en-US" dirty="0" smtClean="0"/>
              <a:t>Hosting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 provides </a:t>
            </a:r>
            <a:r>
              <a:rPr lang="en-US" dirty="0"/>
              <a:t>fast and secure </a:t>
            </a:r>
            <a:r>
              <a:rPr lang="en-US" b="1" u="sng" dirty="0"/>
              <a:t>static</a:t>
            </a:r>
            <a:r>
              <a:rPr lang="en-US" dirty="0"/>
              <a:t> </a:t>
            </a:r>
            <a:r>
              <a:rPr lang="en-US" dirty="0" smtClean="0"/>
              <a:t>hosting.  No backend, but delivers .html,.css, </a:t>
            </a:r>
            <a:r>
              <a:rPr lang="en-US" dirty="0" err="1" smtClean="0"/>
              <a:t>etc</a:t>
            </a:r>
            <a:r>
              <a:rPr lang="en-US" dirty="0" smtClean="0"/>
              <a:t> files.</a:t>
            </a:r>
            <a:endParaRPr lang="en-US" dirty="0" smtClean="0"/>
          </a:p>
          <a:p>
            <a:pPr>
              <a:buFont typeface="Wingdings" panose="05000000000000000000" charset="0"/>
              <a:buChar char="Ø"/>
            </a:pPr>
            <a:r>
              <a:rPr lang="en-US" dirty="0" smtClean="0"/>
              <a:t>Remote </a:t>
            </a:r>
            <a:r>
              <a:rPr lang="en-US" dirty="0" err="1"/>
              <a:t>Config</a:t>
            </a:r>
            <a:r>
              <a:rPr lang="en-US" dirty="0"/>
              <a:t> 	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change </a:t>
            </a:r>
            <a:r>
              <a:rPr lang="en-US" dirty="0"/>
              <a:t>the behavior and appearance of your </a:t>
            </a:r>
            <a:r>
              <a:rPr lang="en-US" dirty="0" smtClean="0"/>
              <a:t>app without </a:t>
            </a:r>
            <a:r>
              <a:rPr lang="en-US" dirty="0"/>
              <a:t>publishing an app update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Font typeface="Wingdings" panose="05000000000000000000" charset="0"/>
              <a:buChar char="Ø"/>
            </a:pPr>
            <a:r>
              <a:rPr lang="en-US" dirty="0"/>
              <a:t>App Indexing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With </a:t>
            </a:r>
            <a:r>
              <a:rPr lang="en-US" dirty="0"/>
              <a:t>Firebase App Indexing, you can drive organic search traffic to your app, helping potential users of your app become your app’s biggest fans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Font typeface="Wingdings" panose="05000000000000000000" charset="0"/>
              <a:buChar char="Ø"/>
            </a:pPr>
            <a:r>
              <a:rPr lang="en-US" dirty="0"/>
              <a:t>Dynamic Links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lets </a:t>
            </a:r>
            <a:r>
              <a:rPr lang="en-US" dirty="0"/>
              <a:t>you pull users right to the content they were interested in, keeping them engaged and increasing the likelihood that they will continue to use the app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Font typeface="Wingdings" panose="05000000000000000000" charset="0"/>
              <a:buChar char="Ø"/>
            </a:pPr>
            <a:r>
              <a:rPr lang="en-US" dirty="0"/>
              <a:t>Invites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Firebase </a:t>
            </a:r>
            <a:r>
              <a:rPr lang="en-US" dirty="0"/>
              <a:t>Invites helps your users share your app with others</a:t>
            </a:r>
            <a:r>
              <a:rPr lang="en-US" dirty="0" smtClean="0"/>
              <a:t>.   referral codes or share content from the app.  Uses the Dynamic Links so links survive the install of the app.  And do most of the work automatically.</a:t>
            </a:r>
            <a:endParaRPr lang="en-US" dirty="0" smtClean="0"/>
          </a:p>
          <a:p>
            <a:pPr>
              <a:buFont typeface="Wingdings" panose="05000000000000000000" charset="0"/>
              <a:buChar char="Ø"/>
            </a:pPr>
            <a:r>
              <a:rPr lang="en-US" dirty="0"/>
              <a:t>AdWords 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help you search potential users with online ads.</a:t>
            </a:r>
            <a:endParaRPr lang="en-US" dirty="0"/>
          </a:p>
          <a:p>
            <a:pPr>
              <a:buFont typeface="Wingdings" panose="05000000000000000000" charset="0"/>
              <a:buChar char="Ø"/>
            </a:pPr>
            <a:r>
              <a:rPr lang="en-US" dirty="0" err="1" smtClean="0"/>
              <a:t>AdMob</a:t>
            </a:r>
            <a:r>
              <a:rPr lang="en-US" dirty="0" smtClean="0"/>
              <a:t>  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provides easy and powerful ad monetization with full support in Firebase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charset="0"/>
                <a:cs typeface="Calibri" panose="020F0502020204030204" charset="0"/>
              </a:rPr>
              <a:t>What is firebase</a:t>
            </a:r>
            <a:r>
              <a:rPr lang="en-IN" altLang="en-US" dirty="0">
                <a:latin typeface="Calibri" panose="020F0502020204030204" charset="0"/>
                <a:cs typeface="Calibri" panose="020F0502020204030204" charset="0"/>
              </a:rPr>
              <a:t>?</a:t>
            </a:r>
            <a:endParaRPr lang="en-IN" altLang="en-US" dirty="0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Beta products</a:t>
            </a:r>
            <a:endParaRPr lang="en-US" dirty="0" smtClean="0"/>
          </a:p>
          <a:p>
            <a:pPr lvl="1">
              <a:buFont typeface="Wingdings" panose="05000000000000000000" charset="0"/>
              <a:buChar char="Ø"/>
            </a:pPr>
            <a:r>
              <a:rPr lang="en-US" sz="2000" dirty="0"/>
              <a:t>ML Kit</a:t>
            </a:r>
            <a:endParaRPr lang="en-US" dirty="0"/>
          </a:p>
          <a:p>
            <a:pPr lvl="2"/>
            <a:r>
              <a:rPr lang="en-US" sz="1600" dirty="0" smtClean="0">
                <a:solidFill>
                  <a:schemeClr val="tx1"/>
                </a:solidFill>
                <a:uFillTx/>
              </a:rPr>
              <a:t>"</a:t>
            </a:r>
            <a:r>
              <a:rPr lang="en-IN" altLang="en-US" sz="1600" dirty="0" smtClean="0">
                <a:solidFill>
                  <a:schemeClr val="tx1"/>
                </a:solidFill>
                <a:uFillTx/>
              </a:rPr>
              <a:t>U</a:t>
            </a:r>
            <a:r>
              <a:rPr lang="en-US" sz="1600" dirty="0">
                <a:solidFill>
                  <a:schemeClr val="tx1"/>
                </a:solidFill>
                <a:uFillTx/>
                <a:latin typeface="Calibri" panose="020F0502020204030204" charset="0"/>
                <a:cs typeface="Calibri" panose="020F0502020204030204" charset="0"/>
              </a:rPr>
              <a:t>se machine learning to solve problems"  </a:t>
            </a:r>
            <a:r>
              <a:rPr lang="en-US" sz="1600" dirty="0" smtClean="0">
                <a:solidFill>
                  <a:schemeClr val="tx1"/>
                </a:solidFill>
                <a:uFillTx/>
                <a:latin typeface="Calibri" panose="020F0502020204030204" charset="0"/>
                <a:cs typeface="Calibri" panose="020F0502020204030204" charset="0"/>
              </a:rPr>
              <a:t>Currently, it </a:t>
            </a:r>
            <a:r>
              <a:rPr lang="en-US" sz="1600" dirty="0">
                <a:solidFill>
                  <a:schemeClr val="tx1"/>
                </a:solidFill>
                <a:uFillTx/>
                <a:latin typeface="Calibri" panose="020F0502020204030204" charset="0"/>
                <a:cs typeface="Calibri" panose="020F0502020204030204" charset="0"/>
              </a:rPr>
              <a:t>is just the Vision APIs for text recognition, face detection, barcode scanning, image </a:t>
            </a:r>
            <a:r>
              <a:rPr lang="en-US" sz="1600" dirty="0">
                <a:solidFill>
                  <a:schemeClr val="tx1"/>
                </a:solidFill>
                <a:uFillTx/>
                <a:latin typeface="Calibri" panose="020F0502020204030204" charset="0"/>
                <a:cs typeface="Calibri" panose="020F0502020204030204" charset="0"/>
              </a:rPr>
              <a:t>labeling, and landmark recognition.  But this would use the cloud based systems instead of just the device </a:t>
            </a:r>
            <a:r>
              <a:rPr lang="en-US" sz="1600" dirty="0" err="1">
                <a:solidFill>
                  <a:schemeClr val="tx1"/>
                </a:solidFill>
                <a:uFillTx/>
                <a:latin typeface="Calibri" panose="020F0502020204030204" charset="0"/>
                <a:cs typeface="Calibri" panose="020F0502020204030204" charset="0"/>
              </a:rPr>
              <a:t>cpu</a:t>
            </a:r>
            <a:r>
              <a:rPr lang="en-US" sz="1600" dirty="0" smtClean="0">
                <a:solidFill>
                  <a:schemeClr val="tx1"/>
                </a:solidFill>
                <a:uFillTx/>
              </a:rPr>
              <a:t>.</a:t>
            </a:r>
            <a:endParaRPr lang="en-US" sz="1600" dirty="0" smtClean="0">
              <a:solidFill>
                <a:schemeClr val="tx1"/>
              </a:solidFill>
              <a:uFillTx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sz="2000" dirty="0" smtClean="0"/>
              <a:t>A/B Testing</a:t>
            </a:r>
            <a:endParaRPr lang="en-US" sz="2000" dirty="0" smtClean="0"/>
          </a:p>
          <a:p>
            <a:pPr lvl="2"/>
            <a:r>
              <a:rPr lang="en-US" sz="1600" dirty="0" smtClean="0">
                <a:latin typeface="Calibri" panose="020F0502020204030204" charset="0"/>
                <a:cs typeface="Calibri" panose="020F0502020204030204" charset="0"/>
              </a:rPr>
              <a:t>Let you optimize your app experience based on analytics.  Change it for different demographics, make it different experience for say a teenage group verses a retired group.  Without having to deploy two version of the app.  Needs remote </a:t>
            </a:r>
            <a:r>
              <a:rPr lang="en-US" sz="1600" dirty="0" err="1" smtClean="0">
                <a:latin typeface="Calibri" panose="020F0502020204030204" charset="0"/>
                <a:cs typeface="Calibri" panose="020F0502020204030204" charset="0"/>
              </a:rPr>
              <a:t>config</a:t>
            </a:r>
            <a:r>
              <a:rPr lang="en-US" sz="1600" dirty="0" smtClean="0"/>
              <a:t>.  </a:t>
            </a:r>
            <a:endParaRPr lang="en-US" sz="1600" dirty="0" smtClean="0"/>
          </a:p>
          <a:p>
            <a:pPr lvl="2"/>
            <a:r>
              <a:rPr lang="en-US" sz="1600" dirty="0" smtClean="0">
                <a:latin typeface="Calibri" panose="020F0502020204030204" charset="0"/>
                <a:cs typeface="Calibri" panose="020F0502020204030204" charset="0"/>
              </a:rPr>
              <a:t>Deploy a new feature to a group and evaluate the effect of the changes on app use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lvl="1">
              <a:buFont typeface="Wingdings" panose="05000000000000000000" charset="0"/>
              <a:buChar char="Ø"/>
            </a:pPr>
            <a:r>
              <a:rPr lang="en-US" sz="2000" dirty="0" smtClean="0">
                <a:solidFill>
                  <a:schemeClr val="tx1"/>
                </a:solidFill>
                <a:uFillTx/>
              </a:rPr>
              <a:t>Predictions</a:t>
            </a:r>
            <a:endParaRPr lang="en-US" sz="2000" dirty="0" smtClean="0">
              <a:solidFill>
                <a:schemeClr val="tx1"/>
              </a:solidFill>
              <a:uFillTx/>
            </a:endParaRPr>
          </a:p>
          <a:p>
            <a:pPr lvl="2"/>
            <a:r>
              <a:rPr lang="en-US" sz="1600" dirty="0">
                <a:latin typeface="Calibri" panose="020F0502020204030204" charset="0"/>
                <a:cs typeface="Calibri" panose="020F0502020204030204" charset="0"/>
              </a:rPr>
              <a:t>Uses remote </a:t>
            </a:r>
            <a:r>
              <a:rPr lang="en-US" sz="1600" dirty="0" err="1">
                <a:latin typeface="Calibri" panose="020F0502020204030204" charset="0"/>
                <a:cs typeface="Calibri" panose="020F0502020204030204" charset="0"/>
              </a:rPr>
              <a:t>config</a:t>
            </a:r>
            <a:r>
              <a:rPr lang="en-US" sz="1600" dirty="0">
                <a:latin typeface="Calibri" panose="020F0502020204030204" charset="0"/>
                <a:cs typeface="Calibri" panose="020F0502020204030204" charset="0"/>
              </a:rPr>
              <a:t>, </a:t>
            </a:r>
            <a:r>
              <a:rPr lang="en-US" sz="1600" dirty="0" smtClean="0">
                <a:latin typeface="Calibri" panose="020F0502020204030204" charset="0"/>
                <a:cs typeface="Calibri" panose="020F0502020204030204" charset="0"/>
              </a:rPr>
              <a:t>providing </a:t>
            </a:r>
            <a:r>
              <a:rPr lang="en-US" sz="1600" dirty="0">
                <a:latin typeface="Calibri" panose="020F0502020204030204" charset="0"/>
                <a:cs typeface="Calibri" panose="020F0502020204030204" charset="0"/>
              </a:rPr>
              <a:t>a custom experience based on each of your users' predicted behavior</a:t>
            </a:r>
            <a:r>
              <a:rPr lang="en-US" sz="1600" dirty="0" smtClean="0">
                <a:latin typeface="Calibri" panose="020F0502020204030204" charset="0"/>
                <a:cs typeface="Calibri" panose="020F0502020204030204" charset="0"/>
              </a:rPr>
              <a:t>.</a:t>
            </a:r>
            <a:endParaRPr lang="en-US" sz="1600" dirty="0">
              <a:latin typeface="Calibri" panose="020F0502020204030204" charset="0"/>
              <a:cs typeface="Calibri" panose="020F0502020204030204" charset="0"/>
            </a:endParaRPr>
          </a:p>
          <a:p>
            <a:pPr lvl="2"/>
            <a:r>
              <a:rPr lang="en-US" sz="1600" dirty="0">
                <a:latin typeface="Calibri" panose="020F0502020204030204" charset="0"/>
                <a:cs typeface="Calibri" panose="020F0502020204030204" charset="0"/>
              </a:rPr>
              <a:t>You can use Predictions with the Notifications composer to deliver the right message to the right user groups</a:t>
            </a:r>
            <a:r>
              <a:rPr lang="en-US" sz="1600" dirty="0" smtClean="0">
                <a:latin typeface="Calibri" panose="020F0502020204030204" charset="0"/>
                <a:cs typeface="Calibri" panose="020F0502020204030204" charset="0"/>
              </a:rPr>
              <a:t>.</a:t>
            </a:r>
            <a:endParaRPr lang="en-US" sz="1600" dirty="0"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Firebase console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10972800" cy="4953000"/>
          </a:xfrm>
        </p:spPr>
        <p:txBody>
          <a:bodyPr/>
          <a:lstStyle/>
          <a:p>
            <a:pPr>
              <a:buFont typeface="Wingdings" panose="05000000000000000000" charset="0"/>
              <a:buChar char="Ø"/>
            </a:pPr>
            <a:r>
              <a:rPr lang="en-US" sz="2400" dirty="0" smtClean="0">
                <a:solidFill>
                  <a:schemeClr val="tx1"/>
                </a:solidFill>
                <a:uFillTx/>
              </a:rPr>
              <a:t>Google has a number of "consoles".</a:t>
            </a:r>
            <a:endParaRPr lang="en-US" sz="2400" dirty="0" smtClean="0">
              <a:solidFill>
                <a:schemeClr val="tx1"/>
              </a:solidFill>
              <a:uFillTx/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  <a:uFillTx/>
              </a:rPr>
              <a:t>These are webpages to control varying things.</a:t>
            </a:r>
            <a:endParaRPr lang="en-US" sz="2400" dirty="0" smtClean="0">
              <a:solidFill>
                <a:schemeClr val="tx1"/>
              </a:solidFill>
              <a:uFillTx/>
            </a:endParaRPr>
          </a:p>
          <a:p>
            <a:pPr lvl="2" algn="just"/>
            <a:r>
              <a:rPr lang="en-US" sz="2400" dirty="0" smtClean="0">
                <a:solidFill>
                  <a:schemeClr val="tx1"/>
                </a:solidFill>
                <a:uFillTx/>
              </a:rPr>
              <a:t>Other Examples:</a:t>
            </a:r>
            <a:endParaRPr lang="en-US" sz="2400" dirty="0" smtClean="0">
              <a:solidFill>
                <a:schemeClr val="tx1"/>
              </a:solidFill>
              <a:uFillTx/>
            </a:endParaRPr>
          </a:p>
          <a:p>
            <a:pPr lvl="3" algn="just"/>
            <a:r>
              <a:rPr lang="en-US" sz="2400" dirty="0">
                <a:solidFill>
                  <a:schemeClr val="tx1"/>
                </a:solidFill>
                <a:uFillTx/>
                <a:hlinkClick r:id="rId1"/>
              </a:rPr>
              <a:t>https://partner.android.com/things/console</a:t>
            </a:r>
            <a:r>
              <a:rPr lang="en-US" sz="2400" dirty="0" smtClean="0">
                <a:solidFill>
                  <a:schemeClr val="tx1"/>
                </a:solidFill>
                <a:uFillTx/>
                <a:hlinkClick r:id="rId1"/>
              </a:rPr>
              <a:t>#/</a:t>
            </a:r>
            <a:r>
              <a:rPr lang="en-US" sz="2400" dirty="0" smtClean="0">
                <a:solidFill>
                  <a:schemeClr val="tx1"/>
                </a:solidFill>
                <a:uFillTx/>
              </a:rPr>
              <a:t>   android things</a:t>
            </a:r>
            <a:endParaRPr lang="en-US" sz="2400" dirty="0" smtClean="0">
              <a:solidFill>
                <a:schemeClr val="tx1"/>
              </a:solidFill>
              <a:uFillTx/>
            </a:endParaRPr>
          </a:p>
          <a:p>
            <a:pPr lvl="3" algn="just"/>
            <a:r>
              <a:rPr lang="en-US" sz="2400" dirty="0">
                <a:solidFill>
                  <a:schemeClr val="tx1"/>
                </a:solidFill>
                <a:uFillTx/>
                <a:hlinkClick r:id="rId2"/>
              </a:rPr>
              <a:t>https://console.developers.google.com/apis</a:t>
            </a:r>
            <a:r>
              <a:rPr lang="en-US" sz="2400" dirty="0" smtClean="0">
                <a:solidFill>
                  <a:schemeClr val="tx1"/>
                </a:solidFill>
                <a:uFillTx/>
                <a:hlinkClick r:id="rId2"/>
              </a:rPr>
              <a:t>/</a:t>
            </a:r>
            <a:r>
              <a:rPr lang="en-US" sz="2400" dirty="0" smtClean="0">
                <a:solidFill>
                  <a:schemeClr val="tx1"/>
                </a:solidFill>
                <a:uFillTx/>
              </a:rPr>
              <a:t>   for </a:t>
            </a:r>
            <a:r>
              <a:rPr lang="en-US" sz="2400" dirty="0" err="1" smtClean="0">
                <a:solidFill>
                  <a:schemeClr val="tx1"/>
                </a:solidFill>
                <a:uFillTx/>
              </a:rPr>
              <a:t>apis</a:t>
            </a:r>
            <a:r>
              <a:rPr lang="en-US" sz="2400" dirty="0" smtClean="0">
                <a:solidFill>
                  <a:schemeClr val="tx1"/>
                </a:solidFill>
                <a:uFillTx/>
              </a:rPr>
              <a:t> like maps</a:t>
            </a:r>
            <a:endParaRPr lang="en-US" sz="2400" dirty="0" smtClean="0">
              <a:solidFill>
                <a:schemeClr val="tx1"/>
              </a:solidFill>
              <a:uFillTx/>
            </a:endParaRPr>
          </a:p>
          <a:p>
            <a:pPr lvl="3" algn="just"/>
            <a:r>
              <a:rPr lang="en-US" sz="2400" dirty="0">
                <a:solidFill>
                  <a:schemeClr val="tx1"/>
                </a:solidFill>
                <a:uFillTx/>
                <a:hlinkClick r:id="rId3"/>
              </a:rPr>
              <a:t>https://developers.google.com/beacons/dashboard</a:t>
            </a:r>
            <a:r>
              <a:rPr lang="en-US" sz="2400" dirty="0" smtClean="0">
                <a:solidFill>
                  <a:schemeClr val="tx1"/>
                </a:solidFill>
                <a:uFillTx/>
                <a:hlinkClick r:id="rId3"/>
              </a:rPr>
              <a:t>/</a:t>
            </a:r>
            <a:r>
              <a:rPr lang="en-US" sz="2400" dirty="0" smtClean="0">
                <a:solidFill>
                  <a:schemeClr val="tx1"/>
                </a:solidFill>
                <a:uFillTx/>
              </a:rPr>
              <a:t>  for beacons           </a:t>
            </a:r>
            <a:endParaRPr lang="en-US" sz="2400" dirty="0" smtClean="0">
              <a:solidFill>
                <a:schemeClr val="tx1"/>
              </a:solidFill>
              <a:uFillTx/>
            </a:endParaRPr>
          </a:p>
          <a:p>
            <a:pPr marL="1371600" lvl="3" indent="0" algn="just">
              <a:buNone/>
            </a:pPr>
            <a:endParaRPr lang="en-US" sz="2400" dirty="0" smtClean="0">
              <a:solidFill>
                <a:schemeClr val="tx1"/>
              </a:solidFill>
              <a:uFillTx/>
            </a:endParaRPr>
          </a:p>
          <a:p>
            <a:pPr marL="1371600" lvl="3" indent="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uFillTx/>
              </a:rPr>
              <a:t> Firebase has it's own as well</a:t>
            </a:r>
            <a:endParaRPr lang="en-US" sz="2400" dirty="0" smtClean="0">
              <a:solidFill>
                <a:schemeClr val="tx1"/>
              </a:solidFill>
              <a:uFillTx/>
            </a:endParaRPr>
          </a:p>
          <a:p>
            <a:pPr marL="457200" lvl="1" indent="0" algn="just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tx1"/>
                </a:solidFill>
                <a:uFillTx/>
              </a:rPr>
              <a:t>             </a:t>
            </a:r>
            <a:r>
              <a:rPr lang="en-US" sz="2400" dirty="0">
                <a:solidFill>
                  <a:schemeClr val="tx1"/>
                </a:solidFill>
                <a:uFillTx/>
                <a:hlinkClick r:id="rId4"/>
              </a:rPr>
              <a:t>https://console.firebase.google.com</a:t>
            </a:r>
            <a:r>
              <a:rPr lang="en-US" sz="2400" dirty="0" smtClean="0">
                <a:solidFill>
                  <a:schemeClr val="tx1"/>
                </a:solidFill>
                <a:uFillTx/>
                <a:hlinkClick r:id="rId4"/>
              </a:rPr>
              <a:t>/</a:t>
            </a:r>
            <a:r>
              <a:rPr lang="en-US" sz="2400" dirty="0" smtClean="0">
                <a:solidFill>
                  <a:schemeClr val="tx1"/>
                </a:solidFill>
                <a:uFillTx/>
              </a:rPr>
              <a:t> </a:t>
            </a:r>
            <a:endParaRPr lang="en-US" sz="2400" dirty="0" smtClean="0">
              <a:solidFill>
                <a:schemeClr val="tx1"/>
              </a:solidFill>
              <a:uFillTx/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Analytics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79248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charset="0"/>
              <a:buChar char="Ø"/>
            </a:pPr>
            <a:r>
              <a:rPr lang="en-US" sz="2000" dirty="0" smtClean="0">
                <a:solidFill>
                  <a:schemeClr val="tx1"/>
                </a:solidFill>
                <a:uFillTx/>
              </a:rPr>
              <a:t>You need to only add firebase to the dependencies.</a:t>
            </a:r>
            <a:endParaRPr lang="en-US" sz="2000" dirty="0" smtClean="0">
              <a:solidFill>
                <a:schemeClr val="tx1"/>
              </a:solidFill>
              <a:uFillTx/>
            </a:endParaRPr>
          </a:p>
          <a:p>
            <a:pPr lvl="2" algn="l"/>
            <a:r>
              <a:rPr lang="en-US" sz="1800" dirty="0" smtClean="0">
                <a:solidFill>
                  <a:schemeClr val="tx1"/>
                </a:solidFill>
                <a:uFillTx/>
              </a:rPr>
              <a:t>implementation 'com.google.firebase:firebase-core:16.0.7'	</a:t>
            </a:r>
            <a:endParaRPr lang="en-US" sz="1800" dirty="0" smtClean="0">
              <a:solidFill>
                <a:schemeClr val="tx1"/>
              </a:solidFill>
              <a:uFillTx/>
            </a:endParaRP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uFillTx/>
              </a:rPr>
              <a:t>The rest is done within the </a:t>
            </a:r>
            <a:r>
              <a:rPr lang="en-US" sz="1800" dirty="0" smtClean="0">
                <a:solidFill>
                  <a:schemeClr val="tx1"/>
                </a:solidFill>
                <a:uFillTx/>
                <a:hlinkClick r:id="rId1"/>
              </a:rPr>
              <a:t>https://console.firebase.google.com/</a:t>
            </a:r>
            <a:r>
              <a:rPr lang="en-US" sz="1800" dirty="0" smtClean="0">
                <a:solidFill>
                  <a:schemeClr val="tx1"/>
                </a:solidFill>
                <a:uFillTx/>
              </a:rPr>
              <a:t> </a:t>
            </a:r>
            <a:endParaRPr lang="en-US" sz="1800" dirty="0" smtClean="0">
              <a:solidFill>
                <a:schemeClr val="tx1"/>
              </a:solidFill>
              <a:uFillTx/>
            </a:endParaRP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uFillTx/>
              </a:rPr>
              <a:t>You can look many different things, from first time usage, how long the app is up, demographics of users, etc.</a:t>
            </a:r>
            <a:endParaRPr lang="en-US" sz="1800" dirty="0" smtClean="0">
              <a:solidFill>
                <a:schemeClr val="tx1"/>
              </a:solidFill>
              <a:uFillTx/>
            </a:endParaRP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uFillTx/>
              </a:rPr>
              <a:t>Data updates once every 24 hours. 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5540" y="1049020"/>
            <a:ext cx="1781810" cy="533590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charset="0"/>
              <a:buChar char="Ø"/>
            </a:pPr>
            <a:r>
              <a:rPr lang="en-US" sz="2000" dirty="0" smtClean="0">
                <a:solidFill>
                  <a:schemeClr val="tx1"/>
                </a:solidFill>
                <a:uFillTx/>
              </a:rPr>
              <a:t>Not to be confused with cloud messaging</a:t>
            </a:r>
            <a:endParaRPr lang="en-US" sz="2000" dirty="0" smtClean="0">
              <a:solidFill>
                <a:schemeClr val="tx1"/>
              </a:solidFill>
              <a:uFillTx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uFillTx/>
              </a:rPr>
              <a:t>Covered in the next lecture.</a:t>
            </a:r>
            <a:endParaRPr lang="en-US" sz="1800" dirty="0" smtClean="0">
              <a:solidFill>
                <a:schemeClr val="tx1"/>
              </a:solidFill>
              <a:uFillTx/>
            </a:endParaRPr>
          </a:p>
          <a:p>
            <a:pPr>
              <a:buFont typeface="Wingdings" panose="05000000000000000000" charset="0"/>
              <a:buChar char="Ø"/>
            </a:pPr>
            <a:r>
              <a:rPr lang="en-US" sz="2000" dirty="0" smtClean="0">
                <a:solidFill>
                  <a:schemeClr val="tx1"/>
                </a:solidFill>
                <a:uFillTx/>
              </a:rPr>
              <a:t>This allows you send a notification to the all (or some) of the devices where your app is instead.</a:t>
            </a:r>
            <a:endParaRPr lang="en-US" sz="2000" dirty="0" smtClean="0">
              <a:solidFill>
                <a:schemeClr val="tx1"/>
              </a:solidFill>
              <a:uFillTx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You need on include firebase core and message in dependencies</a:t>
            </a: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uFillTx/>
              </a:rPr>
              <a:t>implementation 'com.google.firebase:firebase-messaging:17.3.4'</a:t>
            </a:r>
            <a:endParaRPr lang="en-US" sz="1800" dirty="0" smtClean="0">
              <a:solidFill>
                <a:schemeClr val="tx1"/>
              </a:solidFill>
              <a:uFillTx/>
            </a:endParaRPr>
          </a:p>
          <a:p>
            <a:pPr>
              <a:buFont typeface="Wingdings" panose="05000000000000000000" charset="0"/>
              <a:buChar char="Ø"/>
            </a:pPr>
            <a:r>
              <a:rPr lang="en-US" sz="2000" dirty="0" smtClean="0">
                <a:solidFill>
                  <a:schemeClr val="tx1"/>
                </a:solidFill>
                <a:uFillTx/>
              </a:rPr>
              <a:t>The rest is done in the console.</a:t>
            </a:r>
            <a:endParaRPr lang="en-US" sz="2000" dirty="0" smtClean="0">
              <a:solidFill>
                <a:schemeClr val="tx1"/>
              </a:solidFill>
              <a:uFillTx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8915400" cy="452596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charset="0"/>
              <a:buChar char="Ø"/>
            </a:pPr>
            <a:r>
              <a:rPr lang="en-US" sz="2000" dirty="0" smtClean="0">
                <a:solidFill>
                  <a:schemeClr val="tx1"/>
                </a:solidFill>
                <a:uFillTx/>
              </a:rPr>
              <a:t>You create a message in the notifications section.</a:t>
            </a:r>
            <a:endParaRPr lang="en-US" sz="2000" dirty="0" smtClean="0">
              <a:solidFill>
                <a:schemeClr val="tx1"/>
              </a:solidFill>
              <a:uFillTx/>
            </a:endParaRPr>
          </a:p>
          <a:p>
            <a:pPr>
              <a:buFont typeface="Wingdings" panose="05000000000000000000" charset="0"/>
              <a:buChar char="Ø"/>
            </a:pPr>
            <a:r>
              <a:rPr lang="en-US" sz="2000" dirty="0" smtClean="0">
                <a:solidFill>
                  <a:schemeClr val="tx1"/>
                </a:solidFill>
                <a:uFillTx/>
              </a:rPr>
              <a:t>Send the message.</a:t>
            </a:r>
            <a:endParaRPr lang="en-US" sz="2000" dirty="0" smtClean="0">
              <a:solidFill>
                <a:schemeClr val="tx1"/>
              </a:solidFill>
              <a:uFillTx/>
            </a:endParaRPr>
          </a:p>
          <a:p>
            <a:pPr>
              <a:buFont typeface="Wingdings" panose="05000000000000000000" charset="0"/>
              <a:buChar char="Ø"/>
            </a:pPr>
            <a:r>
              <a:rPr lang="en-US" sz="2000" dirty="0" smtClean="0">
                <a:solidFill>
                  <a:schemeClr val="tx1"/>
                </a:solidFill>
                <a:uFillTx/>
              </a:rPr>
              <a:t>It will then show up on the device as a notification.</a:t>
            </a:r>
            <a:endParaRPr lang="en-US" sz="2800" dirty="0" smtClean="0">
              <a:solidFill>
                <a:schemeClr val="tx1"/>
              </a:solidFill>
              <a:uFillTx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uFillTx/>
              </a:rPr>
              <a:t>If they click the notification it will launch you app.</a:t>
            </a:r>
            <a:endParaRPr lang="en-US" sz="1800" dirty="0" smtClean="0">
              <a:solidFill>
                <a:schemeClr val="tx1"/>
              </a:solidFill>
              <a:uFillTx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uFillTx/>
              </a:rPr>
              <a:t>Note, if the app is up then the users won't see it (without extra code from cloud messaging).</a:t>
            </a:r>
            <a:endParaRPr lang="en-US" sz="1800" dirty="0" smtClean="0">
              <a:solidFill>
                <a:schemeClr val="tx1"/>
              </a:solidFill>
              <a:uFillTx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896475" y="1145540"/>
            <a:ext cx="1483995" cy="472186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Realtime</a:t>
            </a:r>
            <a:r>
              <a:rPr lang="en-US" dirty="0" smtClean="0"/>
              <a:t>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charset="0"/>
              <a:buChar char="Ø"/>
            </a:pPr>
            <a:r>
              <a:rPr lang="en-IN" altLang="en-US" sz="2000" dirty="0" smtClean="0">
                <a:solidFill>
                  <a:schemeClr val="tx1"/>
                </a:solidFill>
                <a:uFillTx/>
              </a:rPr>
              <a:t>It i</a:t>
            </a:r>
            <a:r>
              <a:rPr lang="en-US" sz="2000" dirty="0" smtClean="0">
                <a:solidFill>
                  <a:schemeClr val="tx1"/>
                </a:solidFill>
                <a:uFillTx/>
              </a:rPr>
              <a:t>s a cloud based database with live connections to the app.</a:t>
            </a:r>
            <a:endParaRPr lang="en-US" sz="2000" dirty="0" smtClean="0">
              <a:solidFill>
                <a:schemeClr val="tx1"/>
              </a:solidFill>
              <a:uFillTx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uFillTx/>
              </a:rPr>
              <a:t>The data is stored a </a:t>
            </a:r>
            <a:r>
              <a:rPr lang="en-US" sz="1800" dirty="0" err="1" smtClean="0">
                <a:solidFill>
                  <a:schemeClr val="tx1"/>
                </a:solidFill>
                <a:uFillTx/>
              </a:rPr>
              <a:t>json</a:t>
            </a:r>
            <a:r>
              <a:rPr lang="en-US" sz="1800" dirty="0" smtClean="0">
                <a:solidFill>
                  <a:schemeClr val="tx1"/>
                </a:solidFill>
                <a:uFillTx/>
              </a:rPr>
              <a:t> objects and is only intended for text, to allow for fast responses.</a:t>
            </a:r>
            <a:endParaRPr lang="en-US" sz="1800" dirty="0">
              <a:solidFill>
                <a:schemeClr val="tx1"/>
              </a:solidFill>
              <a:uFillTx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uFillTx/>
              </a:rPr>
              <a:t>Authentication is needed.</a:t>
            </a:r>
            <a:endParaRPr lang="en-US" sz="1800" dirty="0" smtClean="0">
              <a:solidFill>
                <a:schemeClr val="tx1"/>
              </a:solidFill>
              <a:uFillTx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uFillTx/>
              </a:rPr>
              <a:t>Works even offline, with cached data then sync when online.</a:t>
            </a:r>
            <a:endParaRPr lang="en-US" sz="1800" dirty="0">
              <a:solidFill>
                <a:schemeClr val="tx1"/>
              </a:solidFill>
              <a:uFillTx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uFillTx/>
              </a:rPr>
              <a:t>dependencies</a:t>
            </a:r>
            <a:endParaRPr lang="en-US" sz="1800" dirty="0">
              <a:solidFill>
                <a:schemeClr val="tx1"/>
              </a:solidFill>
              <a:uFillTx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uFillTx/>
              </a:rPr>
              <a:t>implementation </a:t>
            </a:r>
            <a:r>
              <a:rPr lang="en-US" sz="1800" dirty="0" smtClean="0">
                <a:solidFill>
                  <a:schemeClr val="tx1"/>
                </a:solidFill>
                <a:uFillTx/>
              </a:rPr>
              <a:t>'com.google.firebase:firebase-database:16.0.6'</a:t>
            </a:r>
            <a:endParaRPr lang="en-US" sz="1800" dirty="0">
              <a:solidFill>
                <a:schemeClr val="tx1"/>
              </a:solidFill>
              <a:uFillTx/>
            </a:endParaRPr>
          </a:p>
          <a:p>
            <a:pPr lvl="1">
              <a:buFont typeface="Wingdings" panose="05000000000000000000" charset="0"/>
              <a:buChar char="Ø"/>
            </a:pPr>
            <a:endParaRPr lang="en-US" sz="1800" dirty="0">
              <a:solidFill>
                <a:schemeClr val="tx1"/>
              </a:solidFill>
              <a:uFillTx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9064</Words>
  <Application>WPS Presentation</Application>
  <PresentationFormat>Widescreen</PresentationFormat>
  <Paragraphs>228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49" baseType="lpstr">
      <vt:lpstr>Arial</vt:lpstr>
      <vt:lpstr>SimSun</vt:lpstr>
      <vt:lpstr>Wingdings</vt:lpstr>
      <vt:lpstr>Microsoft YaHei</vt:lpstr>
      <vt:lpstr>Arial Unicode MS</vt:lpstr>
      <vt:lpstr>Calibri</vt:lpstr>
      <vt:lpstr>Tahoma</vt:lpstr>
      <vt:lpstr>Microsoft JhengHei UI</vt:lpstr>
      <vt:lpstr>MS Gothic</vt:lpstr>
      <vt:lpstr>Microsoft JhengHei</vt:lpstr>
      <vt:lpstr>Malgun Gothic</vt:lpstr>
      <vt:lpstr>Microsoft YaHei UI Light</vt:lpstr>
      <vt:lpstr>Bahnschrift SemiLight Condensed</vt:lpstr>
      <vt:lpstr>Yu Gothic</vt:lpstr>
      <vt:lpstr>Yu Gothic Medium</vt:lpstr>
      <vt:lpstr>Malgun Gothic Semilight</vt:lpstr>
      <vt:lpstr>PMingLiU-ExtB</vt:lpstr>
      <vt:lpstr>Yu Gothic UI Semibold</vt:lpstr>
      <vt:lpstr>Bahnschrift Light Condensed</vt:lpstr>
      <vt:lpstr>MingLiU_HKSCS-ExtB</vt:lpstr>
      <vt:lpstr>MingLiU-ExtB</vt:lpstr>
      <vt:lpstr>NSimSun</vt:lpstr>
      <vt:lpstr>Bahnschrift</vt:lpstr>
      <vt:lpstr>Bahnschrift SemiBold Condensed</vt:lpstr>
      <vt:lpstr>Bahnschrift SemiBold</vt:lpstr>
      <vt:lpstr>Cambria Math</vt:lpstr>
      <vt:lpstr>Wingdings</vt:lpstr>
      <vt:lpstr>Blue Waves</vt:lpstr>
      <vt:lpstr>Presented By:  Richa Shah  Kishan Dungarani</vt:lpstr>
      <vt:lpstr>What is firebase</vt:lpstr>
      <vt:lpstr>What is firebase (2)</vt:lpstr>
      <vt:lpstr>What is firebase (3)</vt:lpstr>
      <vt:lpstr>Firebase console</vt:lpstr>
      <vt:lpstr>Analytics</vt:lpstr>
      <vt:lpstr>Notifications</vt:lpstr>
      <vt:lpstr>Notifications (2)</vt:lpstr>
      <vt:lpstr>Realtime Database</vt:lpstr>
      <vt:lpstr>Data</vt:lpstr>
      <vt:lpstr>Database setup and use.</vt:lpstr>
      <vt:lpstr>Database notes</vt:lpstr>
      <vt:lpstr>FireStore Database.</vt:lpstr>
      <vt:lpstr>Getting started.</vt:lpstr>
      <vt:lpstr>Adding data.</vt:lpstr>
      <vt:lpstr>In the console it looks like this</vt:lpstr>
      <vt:lpstr>Receive the data</vt:lpstr>
      <vt:lpstr>To get multiple documents from a collection</vt:lpstr>
      <vt:lpstr>Retrieve via a listener</vt:lpstr>
      <vt:lpstr>References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S. Ward</dc:creator>
  <cp:lastModifiedBy>sit121</cp:lastModifiedBy>
  <cp:revision>57</cp:revision>
  <dcterms:created xsi:type="dcterms:W3CDTF">2006-08-16T00:00:00Z</dcterms:created>
  <dcterms:modified xsi:type="dcterms:W3CDTF">2019-06-17T08:33:07Z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1033-10.2.0.7646</vt:lpwstr>
  </property>
</Properties>
</file>